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739" r:id="rId8"/>
    <p:sldId id="1861" r:id="rId9"/>
    <p:sldId id="1843" r:id="rId10"/>
    <p:sldId id="1848" r:id="rId11"/>
    <p:sldId id="1844" r:id="rId12"/>
    <p:sldId id="1845" r:id="rId13"/>
    <p:sldId id="1846" r:id="rId14"/>
    <p:sldId id="1885" r:id="rId15"/>
    <p:sldId id="1871" r:id="rId16"/>
    <p:sldId id="1839" r:id="rId17"/>
    <p:sldId id="1883" r:id="rId18"/>
    <p:sldId id="1866" r:id="rId19"/>
    <p:sldId id="1875" r:id="rId20"/>
    <p:sldId id="1888" r:id="rId21"/>
    <p:sldId id="1884" r:id="rId22"/>
    <p:sldId id="1886" r:id="rId23"/>
    <p:sldId id="1873" r:id="rId24"/>
    <p:sldId id="1887" r:id="rId25"/>
    <p:sldId id="1862" r:id="rId26"/>
    <p:sldId id="1864" r:id="rId27"/>
    <p:sldId id="1863" r:id="rId28"/>
    <p:sldId id="1865" r:id="rId29"/>
    <p:sldId id="1867" r:id="rId30"/>
    <p:sldId id="1889" r:id="rId31"/>
    <p:sldId id="1892" r:id="rId32"/>
    <p:sldId id="1890" r:id="rId33"/>
    <p:sldId id="1891"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2024/5/10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5/10/24 11:56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3602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而大名鼎鼎的</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编译器在设计的时候没有做好层次划分，导致很多数据在前端和后端耦合在了一起，所以</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支持一种新的编程语言或新的目标架构特别困难。</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10</a:t>
            </a:fld>
            <a:endParaRPr lang="zh-CN" altLang="en-US"/>
          </a:p>
        </p:txBody>
      </p:sp>
    </p:spTree>
    <p:extLst>
      <p:ext uri="{BB962C8B-B14F-4D97-AF65-F5344CB8AC3E}">
        <p14:creationId xmlns:p14="http://schemas.microsoft.com/office/powerpoint/2010/main" val="126065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5/10/24 11:56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3728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这种设计的好处就是，如果需要支持一种新的编程语言，那么只需要实现一个新的前端。</a:t>
            </a:r>
            <a:br>
              <a:rPr lang="zh-CN" altLang="en-US" dirty="0"/>
            </a:br>
            <a:r>
              <a:rPr lang="zh-CN" altLang="en-US" sz="1600" b="0" i="0" kern="1200" dirty="0">
                <a:solidFill>
                  <a:schemeClr val="tx1"/>
                </a:solidFill>
                <a:effectLst/>
                <a:latin typeface="+mn-lt"/>
                <a:ea typeface="+mn-ea"/>
                <a:cs typeface="+mn-cs"/>
              </a:rPr>
              <a:t>如果需要支持一种新的硬件设备，那么只需要实现一个新的后端。</a:t>
            </a:r>
            <a:endParaRPr lang="en-US" altLang="zh-CN" sz="1600" b="0" i="0" kern="1200" dirty="0">
              <a:solidFill>
                <a:schemeClr val="tx1"/>
              </a:solidFill>
              <a:effectLst/>
              <a:latin typeface="+mn-lt"/>
              <a:ea typeface="+mn-ea"/>
              <a:cs typeface="+mn-cs"/>
            </a:endParaRPr>
          </a:p>
          <a:p>
            <a:r>
              <a:rPr lang="zh-CN" altLang="en-US" sz="1600" b="0" i="0" kern="1200" dirty="0">
                <a:solidFill>
                  <a:schemeClr val="tx1"/>
                </a:solidFill>
                <a:effectLst/>
                <a:latin typeface="+mn-lt"/>
                <a:ea typeface="+mn-ea"/>
                <a:cs typeface="+mn-cs"/>
              </a:rPr>
              <a:t>优化阶段是一个通用的阶段，它针对的是同一的</a:t>
            </a:r>
            <a:r>
              <a:rPr lang="en-US" altLang="zh-CN" sz="1600" b="0" i="0" kern="1200" dirty="0">
                <a:solidFill>
                  <a:schemeClr val="tx1"/>
                </a:solidFill>
                <a:effectLst/>
                <a:latin typeface="+mn-lt"/>
                <a:ea typeface="+mn-ea"/>
                <a:cs typeface="+mn-cs"/>
              </a:rPr>
              <a:t>LLVM IR,</a:t>
            </a:r>
            <a:r>
              <a:rPr lang="zh-CN" altLang="en-US" sz="1600" b="0" i="0" kern="1200" dirty="0">
                <a:solidFill>
                  <a:schemeClr val="tx1"/>
                </a:solidFill>
                <a:effectLst/>
                <a:latin typeface="+mn-lt"/>
                <a:ea typeface="+mn-ea"/>
                <a:cs typeface="+mn-cs"/>
              </a:rPr>
              <a:t>不论是支持新的编程语言，还是支持新的硬件设备，都不需要对优化阶段做修改。</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12</a:t>
            </a:fld>
            <a:endParaRPr lang="zh-CN" altLang="en-US"/>
          </a:p>
        </p:txBody>
      </p:sp>
    </p:spTree>
    <p:extLst>
      <p:ext uri="{BB962C8B-B14F-4D97-AF65-F5344CB8AC3E}">
        <p14:creationId xmlns:p14="http://schemas.microsoft.com/office/powerpoint/2010/main" val="34959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而大名鼎鼎的</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编译器在设计的时候没有做好层次划分，导致很多数据在前端和后端耦合在了一起，所以</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支持一种新的编程语言或新的目标架构特别困难。</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13</a:t>
            </a:fld>
            <a:endParaRPr lang="zh-CN" altLang="en-US"/>
          </a:p>
        </p:txBody>
      </p:sp>
    </p:spTree>
    <p:extLst>
      <p:ext uri="{BB962C8B-B14F-4D97-AF65-F5344CB8AC3E}">
        <p14:creationId xmlns:p14="http://schemas.microsoft.com/office/powerpoint/2010/main" val="331181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而大名鼎鼎的</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编译器在设计的时候没有做好层次划分，导致很多数据在前端和后端耦合在了一起，所以</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支持一种新的编程语言或新的目标架构特别困难。</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16</a:t>
            </a:fld>
            <a:endParaRPr lang="zh-CN" altLang="en-US"/>
          </a:p>
        </p:txBody>
      </p:sp>
    </p:spTree>
    <p:extLst>
      <p:ext uri="{BB962C8B-B14F-4D97-AF65-F5344CB8AC3E}">
        <p14:creationId xmlns:p14="http://schemas.microsoft.com/office/powerpoint/2010/main" val="157895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编译速度快，</a:t>
            </a:r>
            <a:r>
              <a:rPr lang="en-US" altLang="zh-CN" dirty="0"/>
              <a:t>Debug</a:t>
            </a:r>
            <a:r>
              <a:rPr lang="zh-CN" altLang="en-US" dirty="0"/>
              <a:t>模式下，编译</a:t>
            </a:r>
            <a:r>
              <a:rPr lang="en-US" altLang="zh-CN" dirty="0"/>
              <a:t>OC</a:t>
            </a:r>
            <a:r>
              <a:rPr lang="zh-CN" altLang="en-US" dirty="0"/>
              <a:t>的速度是</a:t>
            </a:r>
            <a:r>
              <a:rPr lang="en-US" altLang="zh-CN" dirty="0"/>
              <a:t>GCC</a:t>
            </a:r>
            <a:r>
              <a:rPr lang="zh-CN" altLang="en-US" dirty="0"/>
              <a:t>的三倍</a:t>
            </a:r>
          </a:p>
          <a:p>
            <a:r>
              <a:rPr lang="en-US" altLang="zh-CN" dirty="0"/>
              <a:t>2.</a:t>
            </a:r>
            <a:r>
              <a:rPr lang="zh-CN" altLang="en-US" dirty="0"/>
              <a:t>占用内存小，</a:t>
            </a:r>
            <a:r>
              <a:rPr lang="en-US" altLang="zh-CN" dirty="0"/>
              <a:t>Clang</a:t>
            </a:r>
            <a:r>
              <a:rPr lang="zh-CN" altLang="en-US" dirty="0"/>
              <a:t>的生成的</a:t>
            </a:r>
            <a:r>
              <a:rPr lang="en-US" altLang="zh-CN" dirty="0"/>
              <a:t>AST</a:t>
            </a:r>
            <a:r>
              <a:rPr lang="zh-CN" altLang="en-US" dirty="0"/>
              <a:t>语法树占用内存是</a:t>
            </a:r>
            <a:r>
              <a:rPr lang="en-US" altLang="zh-CN" dirty="0"/>
              <a:t>GCC</a:t>
            </a:r>
            <a:r>
              <a:rPr lang="zh-CN" altLang="en-US" dirty="0"/>
              <a:t>的五分之一</a:t>
            </a:r>
          </a:p>
          <a:p>
            <a:r>
              <a:rPr lang="en-US" altLang="zh-CN" dirty="0"/>
              <a:t>3.</a:t>
            </a:r>
            <a:r>
              <a:rPr lang="zh-CN" altLang="en-US" dirty="0"/>
              <a:t>模块化设计，</a:t>
            </a:r>
            <a:r>
              <a:rPr lang="en-US" altLang="zh-CN" dirty="0"/>
              <a:t>Clang</a:t>
            </a:r>
            <a:r>
              <a:rPr lang="zh-CN" altLang="en-US" dirty="0"/>
              <a:t>基于库的模块化设计，易于</a:t>
            </a:r>
            <a:r>
              <a:rPr lang="en-US" altLang="zh-CN" dirty="0"/>
              <a:t>IDE</a:t>
            </a:r>
            <a:r>
              <a:rPr lang="zh-CN" altLang="en-US" dirty="0"/>
              <a:t>集成和重用</a:t>
            </a:r>
          </a:p>
          <a:p>
            <a:r>
              <a:rPr lang="en-US" altLang="zh-CN" dirty="0"/>
              <a:t>4.</a:t>
            </a:r>
            <a:r>
              <a:rPr lang="zh-CN" altLang="en-US" dirty="0"/>
              <a:t>诊断性可读性强，在编译过程中，</a:t>
            </a:r>
            <a:r>
              <a:rPr lang="en-US" altLang="zh-CN" dirty="0"/>
              <a:t>Clang</a:t>
            </a:r>
            <a:r>
              <a:rPr lang="zh-CN" altLang="en-US" dirty="0"/>
              <a:t>创建并保留了大量的详细元素，有利于调试</a:t>
            </a:r>
          </a:p>
          <a:p>
            <a:r>
              <a:rPr lang="en-US" altLang="zh-CN" dirty="0"/>
              <a:t>5.</a:t>
            </a:r>
            <a:r>
              <a:rPr lang="zh-CN" altLang="en-US" dirty="0"/>
              <a:t>设计清晰简单，容易理解，易于扩展增强</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24</a:t>
            </a:fld>
            <a:endParaRPr lang="zh-CN" altLang="en-US"/>
          </a:p>
        </p:txBody>
      </p:sp>
    </p:spTree>
    <p:extLst>
      <p:ext uri="{BB962C8B-B14F-4D97-AF65-F5344CB8AC3E}">
        <p14:creationId xmlns:p14="http://schemas.microsoft.com/office/powerpoint/2010/main" val="3352577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5178360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nondot.org/sabre/" TargetMode="External"/><Relationship Id="rId2" Type="http://schemas.openxmlformats.org/officeDocument/2006/relationships/hyperlink" Target="https://twitter.com/clattner_llvm" TargetMode="Externa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LLVM</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架构</a:t>
            </a:r>
            <a:r>
              <a:rPr lang="zh-CN" altLang="en-US" sz="960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和原理</a:t>
            </a:r>
            <a:endParaRPr lang="zh-CN" altLang="en-US" sz="9600" kern="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E337B-9D97-0143-83BB-30BFC73E49A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Traditional</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vs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Modern</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endParaRPr kumimoji="1" lang="zh-CN" altLang="en-US" dirty="0">
              <a:latin typeface="Futura Medium" panose="020B0602020204020303" pitchFamily="34" charset="-79"/>
              <a:cs typeface="Futura Medium" panose="020B0602020204020303" pitchFamily="34" charset="-79"/>
            </a:endParaRPr>
          </a:p>
        </p:txBody>
      </p:sp>
      <p:pic>
        <p:nvPicPr>
          <p:cNvPr id="7" name="图片 6">
            <a:extLst>
              <a:ext uri="{FF2B5EF4-FFF2-40B4-BE49-F238E27FC236}">
                <a16:creationId xmlns:a16="http://schemas.microsoft.com/office/drawing/2014/main" id="{EEAF16AA-9932-BF4C-9E25-BE544D15E669}"/>
              </a:ext>
            </a:extLst>
          </p:cNvPr>
          <p:cNvPicPr>
            <a:picLocks noChangeAspect="1"/>
          </p:cNvPicPr>
          <p:nvPr/>
        </p:nvPicPr>
        <p:blipFill>
          <a:blip r:embed="rId3"/>
          <a:stretch>
            <a:fillRect/>
          </a:stretch>
        </p:blipFill>
        <p:spPr>
          <a:xfrm>
            <a:off x="888228" y="1628800"/>
            <a:ext cx="5702300" cy="4381500"/>
          </a:xfrm>
          <a:prstGeom prst="rect">
            <a:avLst/>
          </a:prstGeom>
        </p:spPr>
      </p:pic>
      <p:pic>
        <p:nvPicPr>
          <p:cNvPr id="8" name="图片 7">
            <a:extLst>
              <a:ext uri="{FF2B5EF4-FFF2-40B4-BE49-F238E27FC236}">
                <a16:creationId xmlns:a16="http://schemas.microsoft.com/office/drawing/2014/main" id="{9F6D32F1-E24E-E546-AC30-A616456DF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0549" y="1628800"/>
            <a:ext cx="3713136" cy="4381500"/>
          </a:xfrm>
          <a:prstGeom prst="rect">
            <a:avLst/>
          </a:prstGeom>
        </p:spPr>
      </p:pic>
    </p:spTree>
    <p:extLst>
      <p:ext uri="{BB962C8B-B14F-4D97-AF65-F5344CB8AC3E}">
        <p14:creationId xmlns:p14="http://schemas.microsoft.com/office/powerpoint/2010/main" val="29520997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Computer Language stacks</a:t>
            </a:r>
            <a:endParaRPr lang="en-US" dirty="0"/>
          </a:p>
        </p:txBody>
      </p:sp>
      <p:pic>
        <p:nvPicPr>
          <p:cNvPr id="4" name="图片 3">
            <a:extLst>
              <a:ext uri="{FF2B5EF4-FFF2-40B4-BE49-F238E27FC236}">
                <a16:creationId xmlns:a16="http://schemas.microsoft.com/office/drawing/2014/main" id="{EC7BF275-C8D5-D343-BD27-326283248AEA}"/>
              </a:ext>
            </a:extLst>
          </p:cNvPr>
          <p:cNvPicPr>
            <a:picLocks noChangeAspect="1"/>
          </p:cNvPicPr>
          <p:nvPr/>
        </p:nvPicPr>
        <p:blipFill rotWithShape="1">
          <a:blip r:embed="rId3">
            <a:extLst>
              <a:ext uri="{28A0092B-C50C-407E-A947-70E740481C1C}">
                <a14:useLocalDpi xmlns:a14="http://schemas.microsoft.com/office/drawing/2010/main" val="0"/>
              </a:ext>
            </a:extLst>
          </a:blip>
          <a:srcRect t="10906"/>
          <a:stretch/>
        </p:blipFill>
        <p:spPr>
          <a:xfrm>
            <a:off x="599024" y="1412048"/>
            <a:ext cx="10963473" cy="4733298"/>
          </a:xfrm>
          <a:prstGeom prst="rect">
            <a:avLst/>
          </a:prstGeom>
        </p:spPr>
      </p:pic>
    </p:spTree>
    <p:extLst>
      <p:ext uri="{BB962C8B-B14F-4D97-AF65-F5344CB8AC3E}">
        <p14:creationId xmlns:p14="http://schemas.microsoft.com/office/powerpoint/2010/main" val="18415090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E337B-9D97-0143-83BB-30BFC73E49A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Traditional</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vs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Modern</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endParaRPr kumimoji="1" lang="zh-CN" altLang="en-US" dirty="0">
              <a:latin typeface="Futura Medium" panose="020B0602020204020303" pitchFamily="34" charset="-79"/>
              <a:cs typeface="Futura Medium" panose="020B0602020204020303" pitchFamily="34" charset="-79"/>
            </a:endParaRPr>
          </a:p>
        </p:txBody>
      </p:sp>
      <p:pic>
        <p:nvPicPr>
          <p:cNvPr id="3" name="图片 2">
            <a:extLst>
              <a:ext uri="{FF2B5EF4-FFF2-40B4-BE49-F238E27FC236}">
                <a16:creationId xmlns:a16="http://schemas.microsoft.com/office/drawing/2014/main" id="{AF61D4F3-0C17-ED4E-AC6A-9521575D76B0}"/>
              </a:ext>
            </a:extLst>
          </p:cNvPr>
          <p:cNvPicPr>
            <a:picLocks noChangeAspect="1"/>
          </p:cNvPicPr>
          <p:nvPr/>
        </p:nvPicPr>
        <p:blipFill>
          <a:blip r:embed="rId3"/>
          <a:stretch>
            <a:fillRect/>
          </a:stretch>
        </p:blipFill>
        <p:spPr>
          <a:xfrm>
            <a:off x="623636" y="1700808"/>
            <a:ext cx="5897966" cy="4274786"/>
          </a:xfrm>
          <a:prstGeom prst="rect">
            <a:avLst/>
          </a:prstGeom>
        </p:spPr>
      </p:pic>
      <p:pic>
        <p:nvPicPr>
          <p:cNvPr id="6" name="图片 5">
            <a:extLst>
              <a:ext uri="{FF2B5EF4-FFF2-40B4-BE49-F238E27FC236}">
                <a16:creationId xmlns:a16="http://schemas.microsoft.com/office/drawing/2014/main" id="{1FCD6420-FBC6-1442-A186-DB39326FA7BE}"/>
              </a:ext>
            </a:extLst>
          </p:cNvPr>
          <p:cNvPicPr>
            <a:picLocks noChangeAspect="1"/>
          </p:cNvPicPr>
          <p:nvPr/>
        </p:nvPicPr>
        <p:blipFill>
          <a:blip r:embed="rId4"/>
          <a:stretch>
            <a:fillRect/>
          </a:stretch>
        </p:blipFill>
        <p:spPr>
          <a:xfrm>
            <a:off x="7049826" y="1772816"/>
            <a:ext cx="4537283" cy="4274786"/>
          </a:xfrm>
          <a:prstGeom prst="rect">
            <a:avLst/>
          </a:prstGeom>
        </p:spPr>
      </p:pic>
    </p:spTree>
    <p:extLst>
      <p:ext uri="{BB962C8B-B14F-4D97-AF65-F5344CB8AC3E}">
        <p14:creationId xmlns:p14="http://schemas.microsoft.com/office/powerpoint/2010/main" val="74093461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102F0-8F90-404B-AA6D-0E363F291372}"/>
              </a:ext>
            </a:extLst>
          </p:cNvPr>
          <p:cNvSpPr>
            <a:spLocks noGrp="1"/>
          </p:cNvSpPr>
          <p:nvPr>
            <p:ph type="title"/>
          </p:nvPr>
        </p:nvSpPr>
        <p:spPr/>
        <p:txBody>
          <a:bodyPr/>
          <a:lstStyle/>
          <a:p>
            <a:r>
              <a:rPr kumimoji="1" lang="en-US" altLang="zh-CN" dirty="0"/>
              <a:t>What is LLVM</a:t>
            </a:r>
            <a:endParaRPr kumimoji="1" lang="zh-CN" altLang="en-US" dirty="0"/>
          </a:p>
        </p:txBody>
      </p:sp>
      <p:sp>
        <p:nvSpPr>
          <p:cNvPr id="3" name="内容占位符 2">
            <a:extLst>
              <a:ext uri="{FF2B5EF4-FFF2-40B4-BE49-F238E27FC236}">
                <a16:creationId xmlns:a16="http://schemas.microsoft.com/office/drawing/2014/main" id="{4690B0C4-E74F-4F49-BC2E-B15AA0B7014A}"/>
              </a:ext>
            </a:extLst>
          </p:cNvPr>
          <p:cNvSpPr>
            <a:spLocks noGrp="1"/>
          </p:cNvSpPr>
          <p:nvPr>
            <p:ph sz="half" idx="1"/>
          </p:nvPr>
        </p:nvSpPr>
        <p:spPr>
          <a:xfrm>
            <a:off x="623635" y="1495552"/>
            <a:ext cx="7562978" cy="4525736"/>
          </a:xfrm>
        </p:spPr>
        <p:txBody>
          <a:bodyPr/>
          <a:lstStyle/>
          <a:p>
            <a:r>
              <a:rPr kumimoji="1" lang="en-US" altLang="zh-CN" dirty="0">
                <a:latin typeface="Gill Sans MT" panose="020B0502020104020203" pitchFamily="34" charset="0"/>
                <a:cs typeface="Futura Medium" panose="020B0602020204020303" pitchFamily="34" charset="-79"/>
              </a:rPr>
              <a:t>LLVM is a Compiler</a:t>
            </a:r>
          </a:p>
          <a:p>
            <a:endParaRPr kumimoji="1" lang="en-US" altLang="zh-CN" dirty="0">
              <a:latin typeface="Gill Sans MT" panose="020B0502020104020203" pitchFamily="34" charset="0"/>
              <a:cs typeface="Futura Medium" panose="020B0602020204020303" pitchFamily="34" charset="-79"/>
            </a:endParaRPr>
          </a:p>
          <a:p>
            <a:r>
              <a:rPr kumimoji="1" lang="en-US" altLang="zh-CN" dirty="0">
                <a:latin typeface="Gill Sans MT" panose="020B0502020104020203" pitchFamily="34" charset="0"/>
                <a:cs typeface="Futura Medium" panose="020B0602020204020303" pitchFamily="34" charset="-79"/>
              </a:rPr>
              <a:t>LLVM is a Compiler Infrastructure</a:t>
            </a:r>
          </a:p>
          <a:p>
            <a:endParaRPr kumimoji="1" lang="en-US" altLang="zh-CN" dirty="0">
              <a:latin typeface="Gill Sans MT" panose="020B0502020104020203" pitchFamily="34" charset="0"/>
              <a:cs typeface="Futura Medium" panose="020B0602020204020303" pitchFamily="34" charset="-79"/>
            </a:endParaRPr>
          </a:p>
          <a:p>
            <a:r>
              <a:rPr kumimoji="1" lang="en-US" altLang="zh-CN" dirty="0">
                <a:latin typeface="Gill Sans MT" panose="020B0502020104020203" pitchFamily="34" charset="0"/>
                <a:cs typeface="Futura Medium" panose="020B0602020204020303" pitchFamily="34" charset="-79"/>
              </a:rPr>
              <a:t>LLVM is a series of Compiler Tools</a:t>
            </a:r>
          </a:p>
          <a:p>
            <a:endParaRPr kumimoji="1" lang="en-US" altLang="zh-CN" dirty="0">
              <a:latin typeface="Gill Sans MT" panose="020B0502020104020203" pitchFamily="34" charset="0"/>
              <a:cs typeface="Futura Medium" panose="020B0602020204020303" pitchFamily="34" charset="-79"/>
            </a:endParaRPr>
          </a:p>
          <a:p>
            <a:r>
              <a:rPr kumimoji="1" lang="en-US" altLang="zh-CN" dirty="0">
                <a:latin typeface="Gill Sans MT" panose="020B0502020104020203" pitchFamily="34" charset="0"/>
                <a:cs typeface="Futura Medium" panose="020B0602020204020303" pitchFamily="34" charset="-79"/>
              </a:rPr>
              <a:t>LLVM is a Compiler Toolchain</a:t>
            </a:r>
          </a:p>
          <a:p>
            <a:endParaRPr kumimoji="1" lang="en-US" altLang="zh-CN" dirty="0">
              <a:latin typeface="Gill Sans MT" panose="020B0502020104020203" pitchFamily="34" charset="0"/>
              <a:cs typeface="Futura Medium" panose="020B0602020204020303" pitchFamily="34" charset="-79"/>
            </a:endParaRPr>
          </a:p>
          <a:p>
            <a:r>
              <a:rPr kumimoji="1" lang="en-US" altLang="zh-CN" dirty="0">
                <a:latin typeface="Gill Sans MT" panose="020B0502020104020203" pitchFamily="34" charset="0"/>
                <a:cs typeface="Futura Medium" panose="020B0602020204020303" pitchFamily="34" charset="-79"/>
              </a:rPr>
              <a:t>LLVM is an open source C++ implementation</a:t>
            </a:r>
          </a:p>
          <a:p>
            <a:endParaRPr kumimoji="1" lang="en-US" altLang="zh-CN" dirty="0">
              <a:latin typeface="Gill Sans MT" panose="020B0502020104020203" pitchFamily="34" charset="0"/>
              <a:cs typeface="Futura Medium" panose="020B0602020204020303" pitchFamily="34" charset="-79"/>
            </a:endParaRPr>
          </a:p>
          <a:p>
            <a:r>
              <a:rPr lang="en-US" altLang="zh-CN" dirty="0">
                <a:latin typeface="Gill Sans MT" panose="020B0502020104020203" pitchFamily="34" charset="0"/>
                <a:cs typeface="Futura Medium" panose="020B0602020204020303" pitchFamily="34" charset="-79"/>
              </a:rPr>
              <a:t>LLVM</a:t>
            </a:r>
            <a:r>
              <a:rPr lang="zh-CN" altLang="en-US" dirty="0">
                <a:latin typeface="Gill Sans MT" panose="020B0502020104020203" pitchFamily="34" charset="0"/>
                <a:cs typeface="Futura Medium" panose="020B0602020204020303" pitchFamily="34" charset="-79"/>
              </a:rPr>
              <a:t> 项目发展为一个巨大的编译器相关的工具集合</a:t>
            </a:r>
            <a:endParaRPr kumimoji="1"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33207283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E6D6A0-8EFF-2D49-A3C3-CC9AFEA20410}"/>
              </a:ext>
            </a:extLst>
          </p:cNvPr>
          <p:cNvSpPr>
            <a:spLocks noGrp="1"/>
          </p:cNvSpPr>
          <p:nvPr>
            <p:ph sz="half" idx="1"/>
          </p:nvPr>
        </p:nvSpPr>
        <p:spPr/>
        <p:txBody>
          <a:bodyPr anchor="ctr"/>
          <a:lstStyle/>
          <a:p>
            <a:pPr marL="0" indent="0" algn="ctr">
              <a:buNone/>
            </a:pPr>
            <a:r>
              <a:rPr kumimoji="1" lang="en-US" altLang="zh-CN" sz="8800" dirty="0">
                <a:solidFill>
                  <a:srgbClr val="C00000"/>
                </a:solidFill>
                <a:latin typeface="Gill Sans MT" panose="020B0502020104020203" pitchFamily="34" charset="0"/>
              </a:rPr>
              <a:t>Lib</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base</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LLVM</a:t>
            </a:r>
          </a:p>
        </p:txBody>
      </p:sp>
    </p:spTree>
    <p:extLst>
      <p:ext uri="{BB962C8B-B14F-4D97-AF65-F5344CB8AC3E}">
        <p14:creationId xmlns:p14="http://schemas.microsoft.com/office/powerpoint/2010/main" val="13281581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96B3782-08EB-8A4B-A721-A2D98DC36117}"/>
              </a:ext>
            </a:extLst>
          </p:cNvPr>
          <p:cNvSpPr>
            <a:spLocks noGrp="1"/>
          </p:cNvSpPr>
          <p:nvPr>
            <p:ph type="title"/>
          </p:nvPr>
        </p:nvSpPr>
        <p:spPr/>
        <p:txBody>
          <a:bodyPr/>
          <a:lstStyle/>
          <a:p>
            <a:r>
              <a:rPr kumimoji="1" lang="en-US" altLang="zh-CN" b="0" dirty="0"/>
              <a:t>Lib</a:t>
            </a:r>
            <a:r>
              <a:rPr kumimoji="1" lang="zh-CN" altLang="en-US" b="0" dirty="0"/>
              <a:t> </a:t>
            </a:r>
            <a:r>
              <a:rPr kumimoji="1" lang="en-US" altLang="zh-CN" b="0" dirty="0"/>
              <a:t>base</a:t>
            </a:r>
            <a:r>
              <a:rPr kumimoji="1" lang="zh-CN" altLang="en-US" b="0" dirty="0"/>
              <a:t> </a:t>
            </a:r>
            <a:r>
              <a:rPr kumimoji="1" lang="en-US" altLang="zh-CN" b="0" dirty="0"/>
              <a:t>LLVM</a:t>
            </a:r>
            <a:endParaRPr lang="zh-CN" altLang="en-US" b="0" dirty="0"/>
          </a:p>
        </p:txBody>
      </p:sp>
      <p:graphicFrame>
        <p:nvGraphicFramePr>
          <p:cNvPr id="4" name="内容占位符 3">
            <a:extLst>
              <a:ext uri="{FF2B5EF4-FFF2-40B4-BE49-F238E27FC236}">
                <a16:creationId xmlns:a16="http://schemas.microsoft.com/office/drawing/2014/main" id="{DF233DE0-879B-C34F-A8EA-59F9FDC6E0F9}"/>
              </a:ext>
            </a:extLst>
          </p:cNvPr>
          <p:cNvGraphicFramePr>
            <a:graphicFrameLocks noGrp="1"/>
          </p:cNvGraphicFramePr>
          <p:nvPr>
            <p:ph sz="half" idx="1"/>
            <p:extLst>
              <p:ext uri="{D42A27DB-BD31-4B8C-83A1-F6EECF244321}">
                <p14:modId xmlns:p14="http://schemas.microsoft.com/office/powerpoint/2010/main" val="1738273615"/>
              </p:ext>
            </p:extLst>
          </p:nvPr>
        </p:nvGraphicFramePr>
        <p:xfrm>
          <a:off x="616744" y="1285222"/>
          <a:ext cx="10963274" cy="4893209"/>
        </p:xfrm>
        <a:graphic>
          <a:graphicData uri="http://schemas.openxmlformats.org/drawingml/2006/table">
            <a:tbl>
              <a:tblPr/>
              <a:tblGrid>
                <a:gridCol w="1377181">
                  <a:extLst>
                    <a:ext uri="{9D8B030D-6E8A-4147-A177-3AD203B41FA5}">
                      <a16:colId xmlns:a16="http://schemas.microsoft.com/office/drawing/2014/main" val="624261993"/>
                    </a:ext>
                  </a:extLst>
                </a:gridCol>
                <a:gridCol w="9586093">
                  <a:extLst>
                    <a:ext uri="{9D8B030D-6E8A-4147-A177-3AD203B41FA5}">
                      <a16:colId xmlns:a16="http://schemas.microsoft.com/office/drawing/2014/main" val="3820387134"/>
                    </a:ext>
                  </a:extLst>
                </a:gridCol>
              </a:tblGrid>
              <a:tr h="462597">
                <a:tc>
                  <a:txBody>
                    <a:bodyPr/>
                    <a:lstStyle/>
                    <a:p>
                      <a:r>
                        <a:rPr lang="en-US" sz="1200" b="0" dirty="0">
                          <a:solidFill>
                            <a:srgbClr val="374154"/>
                          </a:solidFill>
                          <a:effectLst/>
                          <a:latin typeface="Gill Sans MT" panose="020B0502020104020203" pitchFamily="34" charset="0"/>
                        </a:rPr>
                        <a:t>LLVM Core</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dirty="0">
                          <a:solidFill>
                            <a:srgbClr val="374154"/>
                          </a:solidFill>
                          <a:effectLst/>
                          <a:latin typeface="Gill Sans MT" panose="020B0502020104020203" pitchFamily="34" charset="0"/>
                        </a:rPr>
                        <a:t>即 </a:t>
                      </a:r>
                      <a:r>
                        <a:rPr lang="en-US" sz="1200" dirty="0">
                          <a:solidFill>
                            <a:srgbClr val="374154"/>
                          </a:solidFill>
                          <a:effectLst/>
                          <a:latin typeface="Gill Sans MT" panose="020B0502020104020203" pitchFamily="34" charset="0"/>
                        </a:rPr>
                        <a:t>LLVM </a:t>
                      </a:r>
                      <a:r>
                        <a:rPr lang="zh-CN" altLang="en-US" sz="1200" dirty="0">
                          <a:solidFill>
                            <a:srgbClr val="374154"/>
                          </a:solidFill>
                          <a:effectLst/>
                          <a:latin typeface="Gill Sans MT" panose="020B0502020104020203" pitchFamily="34" charset="0"/>
                        </a:rPr>
                        <a:t>的核心库，主要是围绕 </a:t>
                      </a:r>
                      <a:r>
                        <a:rPr lang="en-US" sz="1200" dirty="0">
                          <a:solidFill>
                            <a:srgbClr val="374154"/>
                          </a:solidFill>
                          <a:effectLst/>
                          <a:latin typeface="Gill Sans MT" panose="020B0502020104020203" pitchFamily="34" charset="0"/>
                        </a:rPr>
                        <a:t>LLVM </a:t>
                      </a:r>
                      <a:r>
                        <a:rPr lang="zh-CN" altLang="en-US" sz="1200" dirty="0">
                          <a:solidFill>
                            <a:srgbClr val="374154"/>
                          </a:solidFill>
                          <a:effectLst/>
                          <a:latin typeface="Gill Sans MT" panose="020B0502020104020203" pitchFamily="34" charset="0"/>
                        </a:rPr>
                        <a:t>中间代码的一些工具，它提供了一个“源”和“目标”无关的优化器和几乎所有主流 </a:t>
                      </a:r>
                      <a:r>
                        <a:rPr lang="en-US" sz="1200" dirty="0">
                          <a:solidFill>
                            <a:srgbClr val="374154"/>
                          </a:solidFill>
                          <a:effectLst/>
                          <a:latin typeface="Gill Sans MT" panose="020B0502020104020203" pitchFamily="34" charset="0"/>
                        </a:rPr>
                        <a:t>CPU </a:t>
                      </a:r>
                      <a:r>
                        <a:rPr lang="zh-CN" altLang="en-US" sz="1200" dirty="0">
                          <a:solidFill>
                            <a:srgbClr val="374154"/>
                          </a:solidFill>
                          <a:effectLst/>
                          <a:latin typeface="Gill Sans MT" panose="020B0502020104020203" pitchFamily="34" charset="0"/>
                        </a:rPr>
                        <a:t>类型的代码（机器码）生成器。</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314038987"/>
                  </a:ext>
                </a:extLst>
              </a:tr>
              <a:tr h="462597">
                <a:tc>
                  <a:txBody>
                    <a:bodyPr/>
                    <a:lstStyle/>
                    <a:p>
                      <a:r>
                        <a:rPr lang="en-US" sz="1200" b="0" dirty="0">
                          <a:solidFill>
                            <a:srgbClr val="374154"/>
                          </a:solidFill>
                          <a:effectLst/>
                          <a:latin typeface="Gill Sans MT" panose="020B0502020104020203" pitchFamily="34" charset="0"/>
                        </a:rPr>
                        <a:t>Clang</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是 </a:t>
                      </a:r>
                      <a:r>
                        <a:rPr lang="en-US" sz="1200">
                          <a:solidFill>
                            <a:srgbClr val="374154"/>
                          </a:solidFill>
                          <a:effectLst/>
                          <a:latin typeface="Gill Sans MT" panose="020B0502020104020203" pitchFamily="34" charset="0"/>
                        </a:rPr>
                        <a:t>LLVM </a:t>
                      </a:r>
                      <a:r>
                        <a:rPr lang="zh-CN" altLang="en-US" sz="1200">
                          <a:solidFill>
                            <a:srgbClr val="374154"/>
                          </a:solidFill>
                          <a:effectLst/>
                          <a:latin typeface="Gill Sans MT" panose="020B0502020104020203" pitchFamily="34" charset="0"/>
                        </a:rPr>
                        <a:t>项目中的一个子项目。它是基于 </a:t>
                      </a:r>
                      <a:r>
                        <a:rPr lang="en-US" sz="1200">
                          <a:solidFill>
                            <a:srgbClr val="374154"/>
                          </a:solidFill>
                          <a:effectLst/>
                          <a:latin typeface="Gill Sans MT" panose="020B0502020104020203" pitchFamily="34" charset="0"/>
                        </a:rPr>
                        <a:t>LLVM </a:t>
                      </a:r>
                      <a:r>
                        <a:rPr lang="zh-CN" altLang="en-US" sz="1200">
                          <a:solidFill>
                            <a:srgbClr val="374154"/>
                          </a:solidFill>
                          <a:effectLst/>
                          <a:latin typeface="Gill Sans MT" panose="020B0502020104020203" pitchFamily="34" charset="0"/>
                        </a:rPr>
                        <a:t>架构的轻量级编译器，诞生之初是为了替代 </a:t>
                      </a:r>
                      <a:r>
                        <a:rPr lang="en-US" sz="1200">
                          <a:solidFill>
                            <a:srgbClr val="374154"/>
                          </a:solidFill>
                          <a:effectLst/>
                          <a:latin typeface="Gill Sans MT" panose="020B0502020104020203" pitchFamily="34" charset="0"/>
                        </a:rPr>
                        <a:t>GCC，</a:t>
                      </a:r>
                      <a:r>
                        <a:rPr lang="zh-CN" altLang="en-US" sz="1200">
                          <a:solidFill>
                            <a:srgbClr val="374154"/>
                          </a:solidFill>
                          <a:effectLst/>
                          <a:latin typeface="Gill Sans MT" panose="020B0502020104020203" pitchFamily="34" charset="0"/>
                        </a:rPr>
                        <a:t>提供更快的编译速度。它是负责编译</a:t>
                      </a:r>
                      <a:r>
                        <a:rPr lang="en-US" sz="1200">
                          <a:solidFill>
                            <a:srgbClr val="374154"/>
                          </a:solidFill>
                          <a:effectLst/>
                          <a:latin typeface="Gill Sans MT" panose="020B0502020104020203" pitchFamily="34" charset="0"/>
                        </a:rPr>
                        <a:t>C、C++、Objecte-C </a:t>
                      </a:r>
                      <a:r>
                        <a:rPr lang="zh-CN" altLang="en-US" sz="1200">
                          <a:solidFill>
                            <a:srgbClr val="374154"/>
                          </a:solidFill>
                          <a:effectLst/>
                          <a:latin typeface="Gill Sans MT" panose="020B0502020104020203" pitchFamily="34" charset="0"/>
                        </a:rPr>
                        <a:t>语言的编译器，它属于整个 </a:t>
                      </a:r>
                      <a:r>
                        <a:rPr lang="en-US" sz="1200">
                          <a:solidFill>
                            <a:srgbClr val="374154"/>
                          </a:solidFill>
                          <a:effectLst/>
                          <a:latin typeface="Gill Sans MT" panose="020B0502020104020203" pitchFamily="34" charset="0"/>
                        </a:rPr>
                        <a:t>LLVM </a:t>
                      </a:r>
                      <a:r>
                        <a:rPr lang="zh-CN" altLang="en-US" sz="1200">
                          <a:solidFill>
                            <a:srgbClr val="374154"/>
                          </a:solidFill>
                          <a:effectLst/>
                          <a:latin typeface="Gill Sans MT" panose="020B0502020104020203" pitchFamily="34" charset="0"/>
                        </a:rPr>
                        <a:t>架构中的，编译器前端。</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701582781"/>
                  </a:ext>
                </a:extLst>
              </a:tr>
              <a:tr h="914924">
                <a:tc>
                  <a:txBody>
                    <a:bodyPr/>
                    <a:lstStyle/>
                    <a:p>
                      <a:r>
                        <a:rPr lang="en-US" sz="1200" b="0" dirty="0">
                          <a:solidFill>
                            <a:srgbClr val="374154"/>
                          </a:solidFill>
                          <a:effectLst/>
                          <a:latin typeface="Gill Sans MT" panose="020B0502020104020203" pitchFamily="34" charset="0"/>
                        </a:rPr>
                        <a:t>Compiler-RT</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dirty="0">
                          <a:solidFill>
                            <a:srgbClr val="374154"/>
                          </a:solidFill>
                          <a:effectLst/>
                          <a:latin typeface="Gill Sans MT" panose="020B0502020104020203" pitchFamily="34" charset="0"/>
                        </a:rPr>
                        <a:t>项目用于为硬件不支持的低级功能提供特定于目标的支持。例如，</a:t>
                      </a:r>
                      <a:r>
                        <a:rPr lang="en-US" altLang="zh-CN" sz="1200" dirty="0">
                          <a:solidFill>
                            <a:srgbClr val="374154"/>
                          </a:solidFill>
                          <a:effectLst/>
                          <a:latin typeface="Gill Sans MT" panose="020B0502020104020203" pitchFamily="34" charset="0"/>
                        </a:rPr>
                        <a:t>32</a:t>
                      </a:r>
                      <a:r>
                        <a:rPr lang="zh-CN" altLang="en-US" sz="1200" dirty="0">
                          <a:solidFill>
                            <a:srgbClr val="374154"/>
                          </a:solidFill>
                          <a:effectLst/>
                          <a:latin typeface="Gill Sans MT" panose="020B0502020104020203" pitchFamily="34" charset="0"/>
                        </a:rPr>
                        <a:t>位目标通常缺少支持</a:t>
                      </a:r>
                      <a:r>
                        <a:rPr lang="en-US" altLang="zh-CN" sz="1200" dirty="0">
                          <a:solidFill>
                            <a:srgbClr val="374154"/>
                          </a:solidFill>
                          <a:effectLst/>
                          <a:latin typeface="Gill Sans MT" panose="020B0502020104020203" pitchFamily="34" charset="0"/>
                        </a:rPr>
                        <a:t>64</a:t>
                      </a:r>
                      <a:r>
                        <a:rPr lang="zh-CN" altLang="en-US" sz="1200" dirty="0">
                          <a:solidFill>
                            <a:srgbClr val="374154"/>
                          </a:solidFill>
                          <a:effectLst/>
                          <a:latin typeface="Gill Sans MT" panose="020B0502020104020203" pitchFamily="34" charset="0"/>
                        </a:rPr>
                        <a:t>位的除法指令。</a:t>
                      </a:r>
                      <a:r>
                        <a:rPr lang="en-US" sz="1200" dirty="0" err="1">
                          <a:solidFill>
                            <a:srgbClr val="374154"/>
                          </a:solidFill>
                          <a:effectLst/>
                          <a:latin typeface="Gill Sans MT" panose="020B0502020104020203" pitchFamily="34" charset="0"/>
                        </a:rPr>
                        <a:t>Compier</a:t>
                      </a:r>
                      <a:r>
                        <a:rPr lang="en-US" sz="1200" dirty="0">
                          <a:solidFill>
                            <a:srgbClr val="374154"/>
                          </a:solidFill>
                          <a:effectLst/>
                          <a:latin typeface="Gill Sans MT" panose="020B0502020104020203" pitchFamily="34" charset="0"/>
                        </a:rPr>
                        <a:t>-RT</a:t>
                      </a:r>
                      <a:r>
                        <a:rPr lang="zh-CN" altLang="en-US" sz="1200" dirty="0">
                          <a:solidFill>
                            <a:srgbClr val="374154"/>
                          </a:solidFill>
                          <a:effectLst/>
                          <a:latin typeface="Gill Sans MT" panose="020B0502020104020203" pitchFamily="34" charset="0"/>
                        </a:rPr>
                        <a:t>通过提供特定于目标并经过优化的功能来解决这个问题，该功能在使用</a:t>
                      </a:r>
                      <a:r>
                        <a:rPr lang="en-US" altLang="zh-CN" sz="1200" dirty="0">
                          <a:solidFill>
                            <a:srgbClr val="374154"/>
                          </a:solidFill>
                          <a:effectLst/>
                          <a:latin typeface="Gill Sans MT" panose="020B0502020104020203" pitchFamily="34" charset="0"/>
                        </a:rPr>
                        <a:t>32</a:t>
                      </a:r>
                      <a:r>
                        <a:rPr lang="zh-CN" altLang="en-US" sz="1200" dirty="0">
                          <a:solidFill>
                            <a:srgbClr val="374154"/>
                          </a:solidFill>
                          <a:effectLst/>
                          <a:latin typeface="Gill Sans MT" panose="020B0502020104020203" pitchFamily="34" charset="0"/>
                        </a:rPr>
                        <a:t>位指令的同时实现了</a:t>
                      </a:r>
                      <a:r>
                        <a:rPr lang="en-US" altLang="zh-CN" sz="1200" dirty="0">
                          <a:solidFill>
                            <a:srgbClr val="374154"/>
                          </a:solidFill>
                          <a:effectLst/>
                          <a:latin typeface="Gill Sans MT" panose="020B0502020104020203" pitchFamily="34" charset="0"/>
                        </a:rPr>
                        <a:t>64</a:t>
                      </a:r>
                      <a:r>
                        <a:rPr lang="zh-CN" altLang="en-US" sz="1200" dirty="0">
                          <a:solidFill>
                            <a:srgbClr val="374154"/>
                          </a:solidFill>
                          <a:effectLst/>
                          <a:latin typeface="Gill Sans MT" panose="020B0502020104020203" pitchFamily="34" charset="0"/>
                        </a:rPr>
                        <a:t>位除法。为代码生成器提供了一些中间代码指令的实现，这些指令通常是目标机器没有直接对应的，例如在</a:t>
                      </a:r>
                      <a:r>
                        <a:rPr lang="en-US" altLang="zh-CN" sz="1200" dirty="0">
                          <a:solidFill>
                            <a:srgbClr val="374154"/>
                          </a:solidFill>
                          <a:effectLst/>
                          <a:latin typeface="Gill Sans MT" panose="020B0502020104020203" pitchFamily="34" charset="0"/>
                        </a:rPr>
                        <a:t>32</a:t>
                      </a:r>
                      <a:r>
                        <a:rPr lang="zh-CN" altLang="en-US" sz="1200" dirty="0">
                          <a:solidFill>
                            <a:srgbClr val="374154"/>
                          </a:solidFill>
                          <a:effectLst/>
                          <a:latin typeface="Gill Sans MT" panose="020B0502020104020203" pitchFamily="34" charset="0"/>
                        </a:rPr>
                        <a:t>位机器上将 </a:t>
                      </a:r>
                      <a:r>
                        <a:rPr lang="en-US" sz="1200" dirty="0">
                          <a:solidFill>
                            <a:srgbClr val="374154"/>
                          </a:solidFill>
                          <a:effectLst/>
                          <a:latin typeface="Gill Sans MT" panose="020B0502020104020203" pitchFamily="34" charset="0"/>
                        </a:rPr>
                        <a:t>double </a:t>
                      </a:r>
                      <a:r>
                        <a:rPr lang="zh-CN" altLang="en-US" sz="1200" dirty="0">
                          <a:solidFill>
                            <a:srgbClr val="374154"/>
                          </a:solidFill>
                          <a:effectLst/>
                          <a:latin typeface="Gill Sans MT" panose="020B0502020104020203" pitchFamily="34" charset="0"/>
                        </a:rPr>
                        <a:t>转换为 </a:t>
                      </a:r>
                      <a:r>
                        <a:rPr lang="en-US" sz="1200" dirty="0">
                          <a:solidFill>
                            <a:srgbClr val="374154"/>
                          </a:solidFill>
                          <a:effectLst/>
                          <a:latin typeface="Gill Sans MT" panose="020B0502020104020203" pitchFamily="34" charset="0"/>
                        </a:rPr>
                        <a:t>unsigned integer </a:t>
                      </a:r>
                      <a:r>
                        <a:rPr lang="zh-CN" altLang="en-US" sz="1200" dirty="0">
                          <a:solidFill>
                            <a:srgbClr val="374154"/>
                          </a:solidFill>
                          <a:effectLst/>
                          <a:latin typeface="Gill Sans MT" panose="020B0502020104020203" pitchFamily="34" charset="0"/>
                        </a:rPr>
                        <a:t>类型。此外该库还为一些动态测试工具提供了运行时实现，例如 </a:t>
                      </a:r>
                      <a:r>
                        <a:rPr lang="en-US" sz="1200" dirty="0" err="1">
                          <a:solidFill>
                            <a:srgbClr val="374154"/>
                          </a:solidFill>
                          <a:effectLst/>
                          <a:latin typeface="Gill Sans MT" panose="020B0502020104020203" pitchFamily="34" charset="0"/>
                        </a:rPr>
                        <a:t>AddressSanitinzer、ThreadSanitizer、MemorySanitizer</a:t>
                      </a:r>
                      <a:r>
                        <a:rPr lang="en-US" sz="1200" dirty="0">
                          <a:solidFill>
                            <a:srgbClr val="374154"/>
                          </a:solidFill>
                          <a:effectLst/>
                          <a:latin typeface="Gill Sans MT" panose="020B0502020104020203" pitchFamily="34" charset="0"/>
                        </a:rPr>
                        <a:t> </a:t>
                      </a:r>
                      <a:r>
                        <a:rPr lang="zh-CN" altLang="en-US" sz="1200" dirty="0">
                          <a:solidFill>
                            <a:srgbClr val="374154"/>
                          </a:solidFill>
                          <a:effectLst/>
                          <a:latin typeface="Gill Sans MT" panose="020B0502020104020203" pitchFamily="34" charset="0"/>
                        </a:rPr>
                        <a:t>和 </a:t>
                      </a:r>
                      <a:r>
                        <a:rPr lang="en-US" sz="1200" dirty="0" err="1">
                          <a:solidFill>
                            <a:srgbClr val="374154"/>
                          </a:solidFill>
                          <a:effectLst/>
                          <a:latin typeface="Gill Sans MT" panose="020B0502020104020203" pitchFamily="34" charset="0"/>
                        </a:rPr>
                        <a:t>DataFlowSanitizer</a:t>
                      </a:r>
                      <a:r>
                        <a:rPr lang="en-US" sz="1200" dirty="0">
                          <a:solidFill>
                            <a:srgbClr val="374154"/>
                          </a:solidFill>
                          <a:effectLst/>
                          <a:latin typeface="Gill Sans MT" panose="020B0502020104020203" pitchFamily="34" charset="0"/>
                        </a:rPr>
                        <a:t> </a:t>
                      </a:r>
                      <a:r>
                        <a:rPr lang="zh-CN" altLang="en-US" sz="1200" dirty="0">
                          <a:solidFill>
                            <a:srgbClr val="374154"/>
                          </a:solidFill>
                          <a:effectLst/>
                          <a:latin typeface="Gill Sans MT" panose="020B0502020104020203" pitchFamily="34" charset="0"/>
                        </a:rPr>
                        <a:t>等。</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416674395"/>
                  </a:ext>
                </a:extLst>
              </a:tr>
              <a:tr h="236433">
                <a:tc>
                  <a:txBody>
                    <a:bodyPr/>
                    <a:lstStyle/>
                    <a:p>
                      <a:r>
                        <a:rPr lang="en-US" sz="1200" b="0" dirty="0">
                          <a:solidFill>
                            <a:srgbClr val="374154"/>
                          </a:solidFill>
                          <a:effectLst/>
                          <a:latin typeface="Gill Sans MT" panose="020B0502020104020203" pitchFamily="34" charset="0"/>
                        </a:rPr>
                        <a:t>LLDB</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LLDB</a:t>
                      </a:r>
                      <a:r>
                        <a:rPr lang="zh-CN" altLang="en-US" sz="1200">
                          <a:solidFill>
                            <a:srgbClr val="374154"/>
                          </a:solidFill>
                          <a:effectLst/>
                          <a:latin typeface="Gill Sans MT" panose="020B0502020104020203" pitchFamily="34" charset="0"/>
                        </a:rPr>
                        <a:t>是一个</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的原生调试器项目，最初是</a:t>
                      </a:r>
                      <a:r>
                        <a:rPr lang="en-US" sz="1200">
                          <a:solidFill>
                            <a:srgbClr val="374154"/>
                          </a:solidFill>
                          <a:effectLst/>
                          <a:latin typeface="Gill Sans MT" panose="020B0502020104020203" pitchFamily="34" charset="0"/>
                        </a:rPr>
                        <a:t>XCode</a:t>
                      </a:r>
                      <a:r>
                        <a:rPr lang="zh-CN" altLang="en-US" sz="1200">
                          <a:solidFill>
                            <a:srgbClr val="374154"/>
                          </a:solidFill>
                          <a:effectLst/>
                          <a:latin typeface="Gill Sans MT" panose="020B0502020104020203" pitchFamily="34" charset="0"/>
                        </a:rPr>
                        <a:t>的调试器，用以取代</a:t>
                      </a:r>
                      <a:r>
                        <a:rPr lang="en-US" sz="1200">
                          <a:solidFill>
                            <a:srgbClr val="374154"/>
                          </a:solidFill>
                          <a:effectLst/>
                          <a:latin typeface="Gill Sans MT" panose="020B0502020104020203" pitchFamily="34" charset="0"/>
                        </a:rPr>
                        <a:t>GDB。LLDB</a:t>
                      </a:r>
                      <a:r>
                        <a:rPr lang="zh-CN" altLang="en-US" sz="1200">
                          <a:solidFill>
                            <a:srgbClr val="374154"/>
                          </a:solidFill>
                          <a:effectLst/>
                          <a:latin typeface="Gill Sans MT" panose="020B0502020104020203" pitchFamily="34" charset="0"/>
                        </a:rPr>
                        <a:t>提供丰富的流程控制和数据检测的调试功能。</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30201271"/>
                  </a:ext>
                </a:extLst>
              </a:tr>
              <a:tr h="236433">
                <a:tc>
                  <a:txBody>
                    <a:bodyPr/>
                    <a:lstStyle/>
                    <a:p>
                      <a:r>
                        <a:rPr lang="en-US" sz="1200" b="0" dirty="0">
                          <a:solidFill>
                            <a:srgbClr val="374154"/>
                          </a:solidFill>
                          <a:effectLst/>
                          <a:latin typeface="Gill Sans MT" panose="020B0502020104020203" pitchFamily="34" charset="0"/>
                        </a:rPr>
                        <a:t>LLD</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clang/llvm</a:t>
                      </a:r>
                      <a:r>
                        <a:rPr lang="zh-CN" altLang="en-US" sz="1200">
                          <a:solidFill>
                            <a:srgbClr val="374154"/>
                          </a:solidFill>
                          <a:effectLst/>
                          <a:latin typeface="Gill Sans MT" panose="020B0502020104020203" pitchFamily="34" charset="0"/>
                        </a:rPr>
                        <a:t>内置的链接器。</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440591790"/>
                  </a:ext>
                </a:extLst>
              </a:tr>
              <a:tr h="236433">
                <a:tc>
                  <a:txBody>
                    <a:bodyPr/>
                    <a:lstStyle/>
                    <a:p>
                      <a:r>
                        <a:rPr lang="en-US" sz="1200" b="0">
                          <a:solidFill>
                            <a:srgbClr val="374154"/>
                          </a:solidFill>
                          <a:effectLst/>
                          <a:latin typeface="Gill Sans MT" panose="020B0502020104020203" pitchFamily="34" charset="0"/>
                        </a:rPr>
                        <a:t>Dragonegg</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GCC</a:t>
                      </a:r>
                      <a:r>
                        <a:rPr lang="zh-CN" altLang="en-US" sz="1200">
                          <a:solidFill>
                            <a:srgbClr val="374154"/>
                          </a:solidFill>
                          <a:effectLst/>
                          <a:latin typeface="Gill Sans MT" panose="020B0502020104020203" pitchFamily="34" charset="0"/>
                        </a:rPr>
                        <a:t>插件，可将</a:t>
                      </a:r>
                      <a:r>
                        <a:rPr lang="en-US" sz="1200">
                          <a:solidFill>
                            <a:srgbClr val="374154"/>
                          </a:solidFill>
                          <a:effectLst/>
                          <a:latin typeface="Gill Sans MT" panose="020B0502020104020203" pitchFamily="34" charset="0"/>
                        </a:rPr>
                        <a:t>GCC</a:t>
                      </a:r>
                      <a:r>
                        <a:rPr lang="zh-CN" altLang="en-US" sz="1200">
                          <a:solidFill>
                            <a:srgbClr val="374154"/>
                          </a:solidFill>
                          <a:effectLst/>
                          <a:latin typeface="Gill Sans MT" panose="020B0502020104020203" pitchFamily="34" charset="0"/>
                        </a:rPr>
                        <a:t>的优化和代码生成器替换为</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的相应工具。</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520268409"/>
                  </a:ext>
                </a:extLst>
              </a:tr>
              <a:tr h="236433">
                <a:tc>
                  <a:txBody>
                    <a:bodyPr/>
                    <a:lstStyle/>
                    <a:p>
                      <a:r>
                        <a:rPr lang="en-US" sz="1200" b="0" dirty="0" err="1">
                          <a:solidFill>
                            <a:srgbClr val="374154"/>
                          </a:solidFill>
                          <a:effectLst/>
                          <a:latin typeface="Gill Sans MT" panose="020B0502020104020203" pitchFamily="34" charset="0"/>
                        </a:rPr>
                        <a:t>libc</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C</a:t>
                      </a:r>
                      <a:r>
                        <a:rPr lang="zh-CN" altLang="en-US" sz="1200">
                          <a:solidFill>
                            <a:srgbClr val="374154"/>
                          </a:solidFill>
                          <a:effectLst/>
                          <a:latin typeface="Gill Sans MT" panose="020B0502020104020203" pitchFamily="34" charset="0"/>
                        </a:rPr>
                        <a:t>标准库实现。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505255621"/>
                  </a:ext>
                </a:extLst>
              </a:tr>
              <a:tr h="236433">
                <a:tc>
                  <a:txBody>
                    <a:bodyPr/>
                    <a:lstStyle/>
                    <a:p>
                      <a:r>
                        <a:rPr lang="en-US" sz="1200" b="0" dirty="0" err="1">
                          <a:solidFill>
                            <a:srgbClr val="374154"/>
                          </a:solidFill>
                          <a:effectLst/>
                          <a:latin typeface="Gill Sans MT" panose="020B0502020104020203" pitchFamily="34" charset="0"/>
                        </a:rPr>
                        <a:t>libcxx</a:t>
                      </a:r>
                      <a:r>
                        <a:rPr lang="en-US" sz="1200" b="0" dirty="0">
                          <a:solidFill>
                            <a:srgbClr val="374154"/>
                          </a:solidFill>
                          <a:effectLst/>
                          <a:latin typeface="Gill Sans MT" panose="020B0502020104020203" pitchFamily="34" charset="0"/>
                        </a:rPr>
                        <a:t>/</a:t>
                      </a:r>
                      <a:r>
                        <a:rPr lang="en-US" sz="1200" b="0" dirty="0" err="1">
                          <a:solidFill>
                            <a:srgbClr val="374154"/>
                          </a:solidFill>
                          <a:effectLst/>
                          <a:latin typeface="Gill Sans MT" panose="020B0502020104020203" pitchFamily="34" charset="0"/>
                        </a:rPr>
                        <a:t>libcxxabi</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C++</a:t>
                      </a:r>
                      <a:r>
                        <a:rPr lang="zh-CN" altLang="en-US" sz="1200">
                          <a:solidFill>
                            <a:srgbClr val="374154"/>
                          </a:solidFill>
                          <a:effectLst/>
                          <a:latin typeface="Gill Sans MT" panose="020B0502020104020203" pitchFamily="34" charset="0"/>
                        </a:rPr>
                        <a:t>标准库实现。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228401446"/>
                  </a:ext>
                </a:extLst>
              </a:tr>
              <a:tr h="236433">
                <a:tc>
                  <a:txBody>
                    <a:bodyPr/>
                    <a:lstStyle/>
                    <a:p>
                      <a:r>
                        <a:rPr lang="en-US" sz="1200" b="0" dirty="0" err="1">
                          <a:solidFill>
                            <a:srgbClr val="374154"/>
                          </a:solidFill>
                          <a:effectLst/>
                          <a:latin typeface="Gill Sans MT" panose="020B0502020104020203" pitchFamily="34" charset="0"/>
                        </a:rPr>
                        <a:t>libclc</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OpenCL</a:t>
                      </a:r>
                      <a:r>
                        <a:rPr lang="zh-CN" altLang="en-US" sz="1200">
                          <a:solidFill>
                            <a:srgbClr val="374154"/>
                          </a:solidFill>
                          <a:effectLst/>
                          <a:latin typeface="Gill Sans MT" panose="020B0502020104020203" pitchFamily="34" charset="0"/>
                        </a:rPr>
                        <a:t>标准库的实现。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793010514"/>
                  </a:ext>
                </a:extLst>
              </a:tr>
              <a:tr h="236433">
                <a:tc>
                  <a:txBody>
                    <a:bodyPr/>
                    <a:lstStyle/>
                    <a:p>
                      <a:r>
                        <a:rPr lang="en-US" sz="1200" b="0" dirty="0">
                          <a:solidFill>
                            <a:srgbClr val="374154"/>
                          </a:solidFill>
                          <a:effectLst/>
                          <a:latin typeface="Gill Sans MT" panose="020B0502020104020203" pitchFamily="34" charset="0"/>
                        </a:rPr>
                        <a:t>OpenMP</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提供一个</a:t>
                      </a:r>
                      <a:r>
                        <a:rPr lang="en-US" sz="1200">
                          <a:solidFill>
                            <a:srgbClr val="374154"/>
                          </a:solidFill>
                          <a:effectLst/>
                          <a:latin typeface="Gill Sans MT" panose="020B0502020104020203" pitchFamily="34" charset="0"/>
                        </a:rPr>
                        <a:t>OpenMP</a:t>
                      </a:r>
                      <a:r>
                        <a:rPr lang="zh-CN" altLang="en-US" sz="1200">
                          <a:solidFill>
                            <a:srgbClr val="374154"/>
                          </a:solidFill>
                          <a:effectLst/>
                          <a:latin typeface="Gill Sans MT" panose="020B0502020104020203" pitchFamily="34" charset="0"/>
                        </a:rPr>
                        <a:t>运行时，用于</a:t>
                      </a:r>
                      <a:r>
                        <a:rPr lang="en-US" sz="1200">
                          <a:solidFill>
                            <a:srgbClr val="374154"/>
                          </a:solidFill>
                          <a:effectLst/>
                          <a:latin typeface="Gill Sans MT" panose="020B0502020104020203" pitchFamily="34" charset="0"/>
                        </a:rPr>
                        <a:t>Clang</a:t>
                      </a:r>
                      <a:r>
                        <a:rPr lang="zh-CN" altLang="en-US" sz="1200">
                          <a:solidFill>
                            <a:srgbClr val="374154"/>
                          </a:solidFill>
                          <a:effectLst/>
                          <a:latin typeface="Gill Sans MT" panose="020B0502020104020203" pitchFamily="34" charset="0"/>
                        </a:rPr>
                        <a:t>中的</a:t>
                      </a:r>
                      <a:r>
                        <a:rPr lang="en-US" sz="1200">
                          <a:solidFill>
                            <a:srgbClr val="374154"/>
                          </a:solidFill>
                          <a:effectLst/>
                          <a:latin typeface="Gill Sans MT" panose="020B0502020104020203" pitchFamily="34" charset="0"/>
                        </a:rPr>
                        <a:t>OpenMP</a:t>
                      </a:r>
                      <a:r>
                        <a:rPr lang="zh-CN" altLang="en-US" sz="1200">
                          <a:solidFill>
                            <a:srgbClr val="374154"/>
                          </a:solidFill>
                          <a:effectLst/>
                          <a:latin typeface="Gill Sans MT" panose="020B0502020104020203" pitchFamily="34" charset="0"/>
                        </a:rPr>
                        <a:t>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1012750690"/>
                  </a:ext>
                </a:extLst>
              </a:tr>
              <a:tr h="236433">
                <a:tc>
                  <a:txBody>
                    <a:bodyPr/>
                    <a:lstStyle/>
                    <a:p>
                      <a:r>
                        <a:rPr lang="en-US" sz="1200" b="0" dirty="0" err="1">
                          <a:solidFill>
                            <a:srgbClr val="374154"/>
                          </a:solidFill>
                          <a:effectLst/>
                          <a:latin typeface="Gill Sans MT" panose="020B0502020104020203" pitchFamily="34" charset="0"/>
                        </a:rPr>
                        <a:t>polly</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支持高级别的循环和数据本地化优化支持的</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框架，使用多面体模型实现一组缓存局部优化以及自动并行和矢量化。</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960460540"/>
                  </a:ext>
                </a:extLst>
              </a:tr>
              <a:tr h="236433">
                <a:tc>
                  <a:txBody>
                    <a:bodyPr/>
                    <a:lstStyle/>
                    <a:p>
                      <a:r>
                        <a:rPr lang="en-US" sz="1200" b="0" dirty="0" err="1">
                          <a:solidFill>
                            <a:srgbClr val="374154"/>
                          </a:solidFill>
                          <a:effectLst/>
                          <a:latin typeface="Gill Sans MT" panose="020B0502020104020203" pitchFamily="34" charset="0"/>
                        </a:rPr>
                        <a:t>vmkit</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基于</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的</a:t>
                      </a:r>
                      <a:r>
                        <a:rPr lang="en-US" sz="1200">
                          <a:solidFill>
                            <a:srgbClr val="374154"/>
                          </a:solidFill>
                          <a:effectLst/>
                          <a:latin typeface="Gill Sans MT" panose="020B0502020104020203" pitchFamily="34" charset="0"/>
                        </a:rPr>
                        <a:t>Java</a:t>
                      </a:r>
                      <a:r>
                        <a:rPr lang="zh-CN" altLang="en-US" sz="1200">
                          <a:solidFill>
                            <a:srgbClr val="374154"/>
                          </a:solidFill>
                          <a:effectLst/>
                          <a:latin typeface="Gill Sans MT" panose="020B0502020104020203" pitchFamily="34" charset="0"/>
                        </a:rPr>
                        <a:t>和</a:t>
                      </a:r>
                      <a:r>
                        <a:rPr lang="en-US" altLang="zh-CN" sz="1200">
                          <a:solidFill>
                            <a:srgbClr val="374154"/>
                          </a:solidFill>
                          <a:effectLst/>
                          <a:latin typeface="Gill Sans MT" panose="020B0502020104020203" pitchFamily="34" charset="0"/>
                        </a:rPr>
                        <a:t>.</a:t>
                      </a:r>
                      <a:r>
                        <a:rPr lang="en-US" sz="1200">
                          <a:solidFill>
                            <a:srgbClr val="374154"/>
                          </a:solidFill>
                          <a:effectLst/>
                          <a:latin typeface="Gill Sans MT" panose="020B0502020104020203" pitchFamily="34" charset="0"/>
                        </a:rPr>
                        <a:t>Net</a:t>
                      </a:r>
                      <a:r>
                        <a:rPr lang="zh-CN" altLang="en-US" sz="1200">
                          <a:solidFill>
                            <a:srgbClr val="374154"/>
                          </a:solidFill>
                          <a:effectLst/>
                          <a:latin typeface="Gill Sans MT" panose="020B0502020104020203" pitchFamily="34" charset="0"/>
                        </a:rPr>
                        <a:t>虚拟机实现。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840151900"/>
                  </a:ext>
                </a:extLst>
              </a:tr>
              <a:tr h="462597">
                <a:tc>
                  <a:txBody>
                    <a:bodyPr/>
                    <a:lstStyle/>
                    <a:p>
                      <a:r>
                        <a:rPr lang="en-US" sz="1200" b="0" dirty="0" err="1">
                          <a:solidFill>
                            <a:srgbClr val="374154"/>
                          </a:solidFill>
                          <a:effectLst/>
                          <a:latin typeface="Gill Sans MT" panose="020B0502020104020203" pitchFamily="34" charset="0"/>
                        </a:rPr>
                        <a:t>klee</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基于</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编译基础设施的符号化虚拟机。它使用一个定理证明器来尝试评估程序中的所有动态路径，以发现错误并证明函数的属性。</a:t>
                      </a:r>
                      <a:r>
                        <a:rPr lang="en-US" sz="1200">
                          <a:solidFill>
                            <a:srgbClr val="374154"/>
                          </a:solidFill>
                          <a:effectLst/>
                          <a:latin typeface="Gill Sans MT" panose="020B0502020104020203" pitchFamily="34" charset="0"/>
                        </a:rPr>
                        <a:t>klee</a:t>
                      </a:r>
                      <a:r>
                        <a:rPr lang="zh-CN" altLang="en-US" sz="1200">
                          <a:solidFill>
                            <a:srgbClr val="374154"/>
                          </a:solidFill>
                          <a:effectLst/>
                          <a:latin typeface="Gill Sans MT" panose="020B0502020104020203" pitchFamily="34" charset="0"/>
                        </a:rPr>
                        <a:t>的一个主要特征是它可以在检测到错误时生成测试用例。</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4078922803"/>
                  </a:ext>
                </a:extLst>
              </a:tr>
              <a:tr h="462597">
                <a:tc>
                  <a:txBody>
                    <a:bodyPr/>
                    <a:lstStyle/>
                    <a:p>
                      <a:r>
                        <a:rPr lang="en-US" sz="1200" b="0" dirty="0" err="1">
                          <a:solidFill>
                            <a:srgbClr val="374154"/>
                          </a:solidFill>
                          <a:effectLst/>
                          <a:latin typeface="Gill Sans MT" panose="020B0502020104020203" pitchFamily="34" charset="0"/>
                        </a:rPr>
                        <a:t>SAFECode</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dirty="0">
                          <a:solidFill>
                            <a:srgbClr val="374154"/>
                          </a:solidFill>
                          <a:effectLst/>
                          <a:latin typeface="Gill Sans MT" panose="020B0502020104020203" pitchFamily="34" charset="0"/>
                        </a:rPr>
                        <a:t>用于</a:t>
                      </a:r>
                      <a:r>
                        <a:rPr lang="en-US" sz="1200" dirty="0">
                          <a:solidFill>
                            <a:srgbClr val="374154"/>
                          </a:solidFill>
                          <a:effectLst/>
                          <a:latin typeface="Gill Sans MT" panose="020B0502020104020203" pitchFamily="34" charset="0"/>
                        </a:rPr>
                        <a:t>C/C++</a:t>
                      </a:r>
                      <a:r>
                        <a:rPr lang="zh-CN" altLang="en-US" sz="1200" dirty="0">
                          <a:solidFill>
                            <a:srgbClr val="374154"/>
                          </a:solidFill>
                          <a:effectLst/>
                          <a:latin typeface="Gill Sans MT" panose="020B0502020104020203" pitchFamily="34" charset="0"/>
                        </a:rPr>
                        <a:t>程序的内存安全编译器。它通过运行时检查来检测代码，以便在运行时检测内存安全错误（如缓冲区溢出）。它可以用户保护软件免受安全攻击，也可用作</a:t>
                      </a:r>
                      <a:r>
                        <a:rPr lang="en-US" sz="1200" dirty="0" err="1">
                          <a:solidFill>
                            <a:srgbClr val="374154"/>
                          </a:solidFill>
                          <a:effectLst/>
                          <a:latin typeface="Gill Sans MT" panose="020B0502020104020203" pitchFamily="34" charset="0"/>
                        </a:rPr>
                        <a:t>Valgrind</a:t>
                      </a:r>
                      <a:r>
                        <a:rPr lang="zh-CN" altLang="en-US" sz="1200" dirty="0">
                          <a:solidFill>
                            <a:srgbClr val="374154"/>
                          </a:solidFill>
                          <a:effectLst/>
                          <a:latin typeface="Gill Sans MT" panose="020B0502020104020203" pitchFamily="34" charset="0"/>
                        </a:rPr>
                        <a:t>等内存安全错误调试工具。</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839329734"/>
                  </a:ext>
                </a:extLst>
              </a:tr>
            </a:tbl>
          </a:graphicData>
        </a:graphic>
      </p:graphicFrame>
    </p:spTree>
    <p:extLst>
      <p:ext uri="{BB962C8B-B14F-4D97-AF65-F5344CB8AC3E}">
        <p14:creationId xmlns:p14="http://schemas.microsoft.com/office/powerpoint/2010/main" val="3476601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102F0-8F90-404B-AA6D-0E363F29137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vs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4690B0C4-E74F-4F49-BC2E-B15AA0B7014A}"/>
              </a:ext>
            </a:extLst>
          </p:cNvPr>
          <p:cNvSpPr>
            <a:spLocks noGrp="1"/>
          </p:cNvSpPr>
          <p:nvPr>
            <p:ph sz="half" idx="1"/>
          </p:nvPr>
        </p:nvSpPr>
        <p:spPr>
          <a:xfrm>
            <a:off x="623635" y="1495552"/>
            <a:ext cx="10803338" cy="4525736"/>
          </a:xfrm>
        </p:spPr>
        <p:txBody>
          <a:bodyPr/>
          <a:lstStyle/>
          <a:p>
            <a:pPr>
              <a:lnSpc>
                <a:spcPct val="150000"/>
              </a:lnSpc>
            </a:pPr>
            <a:r>
              <a:rPr lang="zh-CN" altLang="en-US" dirty="0">
                <a:latin typeface="Gill Sans MT" panose="020B0502020104020203" pitchFamily="34" charset="0"/>
                <a:cs typeface="Futura Medium" panose="020B0602020204020303" pitchFamily="34" charset="-79"/>
              </a:rPr>
              <a:t>把编译器移植给新的语言只需要实现一个新的编译前端，已有的优化和后端都能实现复用；</a:t>
            </a:r>
            <a:endParaRPr lang="en-US" altLang="zh-CN" dirty="0">
              <a:solidFill>
                <a:schemeClr val="bg2">
                  <a:lumMod val="50000"/>
                </a:schemeClr>
              </a:solidFill>
              <a:latin typeface="Gill Sans MT" panose="020B0502020104020203" pitchFamily="34" charset="0"/>
              <a:cs typeface="Futura Medium" panose="020B0602020204020303" pitchFamily="34" charset="-79"/>
            </a:endParaRPr>
          </a:p>
          <a:p>
            <a:pPr>
              <a:lnSpc>
                <a:spcPct val="150000"/>
              </a:lnSpc>
            </a:pPr>
            <a:r>
              <a:rPr lang="zh-CN" altLang="en-US" dirty="0">
                <a:solidFill>
                  <a:schemeClr val="bg2"/>
                </a:solidFill>
                <a:latin typeface="Gill Sans MT" panose="020B0502020104020203" pitchFamily="34" charset="0"/>
                <a:cs typeface="Futura Medium" panose="020B0602020204020303" pitchFamily="34" charset="-79"/>
              </a:rPr>
              <a:t>如果前后端和解析器没有相互解耦，新语言编译器需要支持 </a:t>
            </a:r>
            <a:r>
              <a:rPr lang="en-US" altLang="zh-CN" dirty="0">
                <a:solidFill>
                  <a:schemeClr val="bg2"/>
                </a:solidFill>
                <a:latin typeface="Gill Sans MT" panose="020B0502020104020203" pitchFamily="34" charset="0"/>
                <a:cs typeface="Futura Medium" panose="020B0602020204020303" pitchFamily="34" charset="-79"/>
              </a:rPr>
              <a:t>N </a:t>
            </a:r>
            <a:r>
              <a:rPr lang="zh-CN" altLang="en-US" dirty="0">
                <a:solidFill>
                  <a:schemeClr val="bg2"/>
                </a:solidFill>
                <a:latin typeface="Gill Sans MT" panose="020B0502020104020203" pitchFamily="34" charset="0"/>
                <a:cs typeface="Futura Medium" panose="020B0602020204020303" pitchFamily="34" charset="-79"/>
              </a:rPr>
              <a:t>个目标机和 </a:t>
            </a:r>
            <a:r>
              <a:rPr lang="en-US" altLang="zh-CN" dirty="0">
                <a:solidFill>
                  <a:schemeClr val="bg2"/>
                </a:solidFill>
                <a:latin typeface="Gill Sans MT" panose="020B0502020104020203" pitchFamily="34" charset="0"/>
                <a:cs typeface="Futura Medium" panose="020B0602020204020303" pitchFamily="34" charset="-79"/>
              </a:rPr>
              <a:t>M </a:t>
            </a:r>
            <a:r>
              <a:rPr lang="zh-CN" altLang="en-US" dirty="0">
                <a:solidFill>
                  <a:schemeClr val="bg2"/>
                </a:solidFill>
                <a:latin typeface="Gill Sans MT" panose="020B0502020104020203" pitchFamily="34" charset="0"/>
                <a:cs typeface="Futura Medium" panose="020B0602020204020303" pitchFamily="34" charset="-79"/>
              </a:rPr>
              <a:t>种语言</a:t>
            </a:r>
            <a:r>
              <a:rPr lang="en-US" altLang="zh-CN" dirty="0">
                <a:solidFill>
                  <a:schemeClr val="bg2"/>
                </a:solidFill>
                <a:latin typeface="Gill Sans MT" panose="020B0502020104020203" pitchFamily="34" charset="0"/>
                <a:cs typeface="Futura Medium" panose="020B0602020204020303" pitchFamily="34" charset="-79"/>
              </a:rPr>
              <a:t>(N*M)</a:t>
            </a:r>
            <a:r>
              <a:rPr lang="zh-CN" altLang="en-US" dirty="0">
                <a:solidFill>
                  <a:schemeClr val="bg2"/>
                </a:solidFill>
                <a:latin typeface="Gill Sans MT" panose="020B0502020104020203" pitchFamily="34" charset="0"/>
                <a:cs typeface="Futura Medium" panose="020B0602020204020303" pitchFamily="34" charset="-79"/>
              </a:rPr>
              <a:t>；</a:t>
            </a:r>
            <a:endParaRPr lang="en-US" altLang="zh-CN" dirty="0">
              <a:solidFill>
                <a:schemeClr val="bg2"/>
              </a:solidFill>
              <a:latin typeface="Gill Sans MT" panose="020B0502020104020203" pitchFamily="34" charset="0"/>
              <a:cs typeface="Futura Medium" panose="020B0602020204020303" pitchFamily="34" charset="-79"/>
            </a:endParaRPr>
          </a:p>
          <a:p>
            <a:pPr>
              <a:lnSpc>
                <a:spcPct val="150000"/>
              </a:lnSpc>
            </a:pPr>
            <a:endParaRPr lang="en-US" altLang="zh-CN" dirty="0">
              <a:solidFill>
                <a:schemeClr val="bg2"/>
              </a:solidFill>
              <a:latin typeface="Gill Sans MT" panose="020B0502020104020203" pitchFamily="34" charset="0"/>
              <a:cs typeface="Futura Medium" panose="020B0602020204020303" pitchFamily="34" charset="-79"/>
            </a:endParaRPr>
          </a:p>
          <a:p>
            <a:pPr>
              <a:lnSpc>
                <a:spcPct val="150000"/>
              </a:lnSpc>
            </a:pPr>
            <a:r>
              <a:rPr lang="en-US" altLang="zh-CN" dirty="0">
                <a:latin typeface="Gill Sans MT" panose="020B0502020104020203" pitchFamily="34" charset="0"/>
                <a:cs typeface="Futura Medium" panose="020B0602020204020303" pitchFamily="34" charset="-79"/>
              </a:rPr>
              <a:t>LLVM</a:t>
            </a:r>
            <a:r>
              <a:rPr lang="zh-CN" altLang="en-US" dirty="0">
                <a:latin typeface="Gill Sans MT" panose="020B0502020104020203" pitchFamily="34" charset="0"/>
                <a:cs typeface="Futura Medium" panose="020B0602020204020303" pitchFamily="34" charset="-79"/>
              </a:rPr>
              <a:t> 组件之间交互发生在高层次抽象，不同组件隔离为单独程序库，易于在整个编译流水线中集成转换和优化 </a:t>
            </a:r>
            <a:r>
              <a:rPr lang="en-US" altLang="zh-CN" dirty="0">
                <a:latin typeface="Gill Sans MT" panose="020B0502020104020203" pitchFamily="34" charset="0"/>
                <a:cs typeface="Futura Medium" panose="020B0602020204020303" pitchFamily="34" charset="-79"/>
              </a:rPr>
              <a:t>Pass</a:t>
            </a:r>
            <a:r>
              <a:rPr lang="zh-CN" altLang="en-US" dirty="0">
                <a:latin typeface="Gill Sans MT" panose="020B0502020104020203" pitchFamily="34" charset="0"/>
                <a:cs typeface="Futura Medium" panose="020B0602020204020303" pitchFamily="34" charset="-79"/>
              </a:rPr>
              <a:t>。现在被作为实现各种静态和运行时编译语言的通用基础结构；</a:t>
            </a:r>
            <a:endParaRPr lang="en-US" altLang="zh-CN" dirty="0">
              <a:latin typeface="Gill Sans MT" panose="020B0502020104020203" pitchFamily="34" charset="0"/>
              <a:cs typeface="Futura Medium" panose="020B0602020204020303" pitchFamily="34" charset="-79"/>
            </a:endParaRPr>
          </a:p>
          <a:p>
            <a:pPr>
              <a:lnSpc>
                <a:spcPct val="150000"/>
              </a:lnSpc>
            </a:pPr>
            <a:r>
              <a:rPr lang="en-US" altLang="zh-CN" dirty="0">
                <a:solidFill>
                  <a:schemeClr val="bg2"/>
                </a:solidFill>
                <a:latin typeface="Gill Sans MT" panose="020B0502020104020203" pitchFamily="34" charset="0"/>
                <a:cs typeface="Futura Medium" panose="020B0602020204020303" pitchFamily="34" charset="-79"/>
              </a:rPr>
              <a:t>GCC </a:t>
            </a:r>
            <a:r>
              <a:rPr lang="zh-CN" altLang="en-US" dirty="0">
                <a:solidFill>
                  <a:schemeClr val="bg2"/>
                </a:solidFill>
                <a:latin typeface="Gill Sans MT" panose="020B0502020104020203" pitchFamily="34" charset="0"/>
                <a:cs typeface="Futura Medium" panose="020B0602020204020303" pitchFamily="34" charset="-79"/>
              </a:rPr>
              <a:t>饱受分层和抽象漏洞困扰：编译前端生成编译后端数据的结构，编译后端遍历前端抽象语法树（</a:t>
            </a:r>
            <a:r>
              <a:rPr lang="en-US" altLang="zh-CN" dirty="0">
                <a:solidFill>
                  <a:schemeClr val="bg2"/>
                </a:solidFill>
                <a:latin typeface="Gill Sans MT" panose="020B0502020104020203" pitchFamily="34" charset="0"/>
                <a:cs typeface="Futura Medium" panose="020B0602020204020303" pitchFamily="34" charset="-79"/>
              </a:rPr>
              <a:t>AST</a:t>
            </a:r>
            <a:r>
              <a:rPr lang="zh-CN" altLang="en-US" dirty="0">
                <a:solidFill>
                  <a:schemeClr val="bg2"/>
                </a:solidFill>
                <a:latin typeface="Gill Sans MT" panose="020B0502020104020203" pitchFamily="34" charset="0"/>
                <a:cs typeface="Futura Medium" panose="020B0602020204020303" pitchFamily="34" charset="-79"/>
              </a:rPr>
              <a:t>）来生成调试信息，整个编译器依赖命令行设置的全局数据结构；</a:t>
            </a:r>
            <a:endParaRPr lang="en-US" altLang="zh-CN" dirty="0">
              <a:solidFill>
                <a:schemeClr val="bg2"/>
              </a:solidFill>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6905367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1364E-B2A4-DD43-B4DB-4ED6254C23BA}"/>
              </a:ext>
            </a:extLst>
          </p:cNvPr>
          <p:cNvSpPr>
            <a:spLocks noGrp="1"/>
          </p:cNvSpPr>
          <p:nvPr>
            <p:ph type="title"/>
          </p:nvPr>
        </p:nvSpPr>
        <p:spPr/>
        <p:txBody>
          <a:bodyPr/>
          <a:lstStyle/>
          <a:p>
            <a:r>
              <a:rPr kumimoji="1" lang="en-US" altLang="zh-CN" dirty="0"/>
              <a:t>What I see the different like this ...</a:t>
            </a:r>
            <a:endParaRPr kumimoji="1" lang="zh-CN" altLang="en-US" dirty="0"/>
          </a:p>
        </p:txBody>
      </p:sp>
      <p:pic>
        <p:nvPicPr>
          <p:cNvPr id="4" name="图片 3">
            <a:extLst>
              <a:ext uri="{FF2B5EF4-FFF2-40B4-BE49-F238E27FC236}">
                <a16:creationId xmlns:a16="http://schemas.microsoft.com/office/drawing/2014/main" id="{566FBB7B-145F-5D4D-8B8E-C9B7AC7FEDF9}"/>
              </a:ext>
            </a:extLst>
          </p:cNvPr>
          <p:cNvPicPr>
            <a:picLocks noChangeAspect="1"/>
          </p:cNvPicPr>
          <p:nvPr/>
        </p:nvPicPr>
        <p:blipFill rotWithShape="1">
          <a:blip r:embed="rId2"/>
          <a:srcRect r="42757"/>
          <a:stretch/>
        </p:blipFill>
        <p:spPr>
          <a:xfrm>
            <a:off x="921854" y="1412776"/>
            <a:ext cx="4652700"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16DB916D-C8CB-0B49-B409-A00BA8A07ACC}"/>
              </a:ext>
            </a:extLst>
          </p:cNvPr>
          <p:cNvPicPr>
            <a:picLocks noChangeAspect="1"/>
          </p:cNvPicPr>
          <p:nvPr/>
        </p:nvPicPr>
        <p:blipFill rotWithShape="1">
          <a:blip r:embed="rId3"/>
          <a:srcRect b="28333"/>
          <a:stretch/>
        </p:blipFill>
        <p:spPr>
          <a:xfrm>
            <a:off x="6503104" y="1412776"/>
            <a:ext cx="4762500" cy="4550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77648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E6D6A0-8EFF-2D49-A3C3-CC9AFEA20410}"/>
              </a:ext>
            </a:extLst>
          </p:cNvPr>
          <p:cNvSpPr>
            <a:spLocks noGrp="1"/>
          </p:cNvSpPr>
          <p:nvPr>
            <p:ph sz="half" idx="1"/>
          </p:nvPr>
        </p:nvSpPr>
        <p:spPr>
          <a:xfrm>
            <a:off x="625773" y="1166132"/>
            <a:ext cx="10731328" cy="4525736"/>
          </a:xfrm>
        </p:spPr>
        <p:txBody>
          <a:bodyPr anchor="ctr"/>
          <a:lstStyle/>
          <a:p>
            <a:pPr marL="0" indent="0" algn="ctr">
              <a:buNone/>
            </a:pPr>
            <a:r>
              <a:rPr kumimoji="1" lang="en-US" altLang="zh-CN" sz="8800" dirty="0">
                <a:solidFill>
                  <a:srgbClr val="C00000"/>
                </a:solidFill>
                <a:latin typeface="Gill Sans MT" panose="020B0502020104020203" pitchFamily="34" charset="0"/>
              </a:rPr>
              <a:t>CLANG</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vs</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GCC</a:t>
            </a:r>
          </a:p>
        </p:txBody>
      </p:sp>
    </p:spTree>
    <p:extLst>
      <p:ext uri="{BB962C8B-B14F-4D97-AF65-F5344CB8AC3E}">
        <p14:creationId xmlns:p14="http://schemas.microsoft.com/office/powerpoint/2010/main" val="19607444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DDAACF-76B9-E945-97B3-EA25D24331F4}"/>
              </a:ext>
            </a:extLst>
          </p:cNvPr>
          <p:cNvSpPr>
            <a:spLocks noGrp="1"/>
          </p:cNvSpPr>
          <p:nvPr>
            <p:ph type="title"/>
          </p:nvPr>
        </p:nvSpPr>
        <p:spPr/>
        <p:txBody>
          <a:bodyPr/>
          <a:lstStyle/>
          <a:p>
            <a:r>
              <a:rPr lang="en-US" altLang="zh-CN" dirty="0"/>
              <a:t>Which compilers do your regularly use?</a:t>
            </a:r>
            <a:endParaRPr lang="zh-CN" altLang="en-US" dirty="0"/>
          </a:p>
        </p:txBody>
      </p:sp>
      <p:pic>
        <p:nvPicPr>
          <p:cNvPr id="8" name="图片 7">
            <a:extLst>
              <a:ext uri="{FF2B5EF4-FFF2-40B4-BE49-F238E27FC236}">
                <a16:creationId xmlns:a16="http://schemas.microsoft.com/office/drawing/2014/main" id="{34D1BCAC-4C10-E449-BB24-2C8F3DA46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503" y="4259482"/>
            <a:ext cx="3388631" cy="1714438"/>
          </a:xfrm>
          <a:prstGeom prst="rect">
            <a:avLst/>
          </a:prstGeom>
        </p:spPr>
      </p:pic>
      <p:pic>
        <p:nvPicPr>
          <p:cNvPr id="10" name="图片 9">
            <a:extLst>
              <a:ext uri="{FF2B5EF4-FFF2-40B4-BE49-F238E27FC236}">
                <a16:creationId xmlns:a16="http://schemas.microsoft.com/office/drawing/2014/main" id="{5B1B77B9-6F45-2249-95BA-5ADD7EDF001B}"/>
              </a:ext>
            </a:extLst>
          </p:cNvPr>
          <p:cNvPicPr>
            <a:picLocks noChangeAspect="1"/>
          </p:cNvPicPr>
          <p:nvPr/>
        </p:nvPicPr>
        <p:blipFill rotWithShape="1">
          <a:blip r:embed="rId3">
            <a:extLst>
              <a:ext uri="{28A0092B-C50C-407E-A947-70E740481C1C}">
                <a14:useLocalDpi xmlns:a14="http://schemas.microsoft.com/office/drawing/2010/main" val="0"/>
              </a:ext>
            </a:extLst>
          </a:blip>
          <a:srcRect l="1809" t="2574" r="5230" b="55551"/>
          <a:stretch/>
        </p:blipFill>
        <p:spPr>
          <a:xfrm>
            <a:off x="613783" y="1534430"/>
            <a:ext cx="11105351" cy="2461960"/>
          </a:xfrm>
          <a:prstGeom prst="rect">
            <a:avLst/>
          </a:prstGeom>
        </p:spPr>
      </p:pic>
      <p:pic>
        <p:nvPicPr>
          <p:cNvPr id="12" name="图片 11">
            <a:extLst>
              <a:ext uri="{FF2B5EF4-FFF2-40B4-BE49-F238E27FC236}">
                <a16:creationId xmlns:a16="http://schemas.microsoft.com/office/drawing/2014/main" id="{58DF7BCD-E2C9-3E46-B8AA-CCB8A9462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016" y="4223262"/>
            <a:ext cx="3404729" cy="1786879"/>
          </a:xfrm>
          <a:prstGeom prst="rect">
            <a:avLst/>
          </a:prstGeom>
        </p:spPr>
      </p:pic>
      <p:pic>
        <p:nvPicPr>
          <p:cNvPr id="14" name="图片 13">
            <a:extLst>
              <a:ext uri="{FF2B5EF4-FFF2-40B4-BE49-F238E27FC236}">
                <a16:creationId xmlns:a16="http://schemas.microsoft.com/office/drawing/2014/main" id="{2021E477-25E9-8B44-B293-727E08E39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41" y="4259482"/>
            <a:ext cx="3501317" cy="1714438"/>
          </a:xfrm>
          <a:prstGeom prst="rect">
            <a:avLst/>
          </a:prstGeom>
        </p:spPr>
      </p:pic>
      <p:sp>
        <p:nvSpPr>
          <p:cNvPr id="6" name="矩形 5">
            <a:extLst>
              <a:ext uri="{FF2B5EF4-FFF2-40B4-BE49-F238E27FC236}">
                <a16:creationId xmlns:a16="http://schemas.microsoft.com/office/drawing/2014/main" id="{F8512DCA-700A-9947-AA70-F06C3B1260B4}"/>
              </a:ext>
            </a:extLst>
          </p:cNvPr>
          <p:cNvSpPr/>
          <p:nvPr/>
        </p:nvSpPr>
        <p:spPr>
          <a:xfrm>
            <a:off x="6530429" y="1558096"/>
            <a:ext cx="4838889" cy="338554"/>
          </a:xfrm>
          <a:prstGeom prst="rect">
            <a:avLst/>
          </a:prstGeom>
        </p:spPr>
        <p:txBody>
          <a:bodyPr wrap="none">
            <a:spAutoFit/>
          </a:bodyPr>
          <a:lstStyle/>
          <a:p>
            <a:r>
              <a:rPr lang="zh-CN" altLang="en-US" sz="1600" i="1" dirty="0">
                <a:solidFill>
                  <a:srgbClr val="00FA00"/>
                </a:solidFill>
              </a:rPr>
              <a:t>https://www.jetbrains.com/lp/devecosystem-2021/cpp/</a:t>
            </a:r>
          </a:p>
        </p:txBody>
      </p:sp>
    </p:spTree>
    <p:extLst>
      <p:ext uri="{BB962C8B-B14F-4D97-AF65-F5344CB8AC3E}">
        <p14:creationId xmlns:p14="http://schemas.microsoft.com/office/powerpoint/2010/main" val="10815874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2000" dirty="0">
              <a:solidFill>
                <a:schemeClr val="bg2"/>
              </a:solidFill>
              <a:latin typeface="Gill Sans MT" panose="020B0502020104020203" pitchFamily="34" charset="0"/>
            </a:endParaRPr>
          </a:p>
          <a:p>
            <a:pPr lvl="1">
              <a:lnSpc>
                <a:spcPct val="130000"/>
              </a:lnSpc>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架构和原理</a:t>
            </a:r>
            <a:endParaRPr lang="en-US" altLang="zh-CN" sz="2400" b="1" dirty="0">
              <a:solidFill>
                <a:srgbClr val="374154"/>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2"/>
                </a:solidFill>
                <a:latin typeface="Gill Sans MT" panose="020B0502020104020203" pitchFamily="34" charset="0"/>
              </a:rPr>
              <a:t>AI</a:t>
            </a:r>
            <a:r>
              <a:rPr lang="zh-CN" altLang="en-US" sz="2400" b="1" dirty="0">
                <a:solidFill>
                  <a:schemeClr val="bg2"/>
                </a:solidFill>
                <a:latin typeface="Gill Sans MT" panose="020B0502020104020203" pitchFamily="34" charset="0"/>
              </a:rPr>
              <a:t>编译器</a:t>
            </a: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AI</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Base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Common architecture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编译器的通用架构</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Different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challenge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the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future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zh-CN" altLang="en-US" sz="1800" dirty="0">
                <a:solidFill>
                  <a:schemeClr val="bg2"/>
                </a:solidFill>
                <a:latin typeface="Gill Sans MT" panose="020B0502020104020203" pitchFamily="34" charset="0"/>
              </a:rPr>
              <a:t>与传统编译器的区别，未来的挑战与思考</a:t>
            </a:r>
            <a:endParaRPr lang="en-US" altLang="zh-CN" sz="24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EA56C-9FFD-5342-A2F8-1BF6E7E7D0A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452D1693-86F7-2C43-945E-EB61BEE4B19E}"/>
              </a:ext>
            </a:extLst>
          </p:cNvPr>
          <p:cNvPicPr>
            <a:picLocks noChangeAspect="1"/>
          </p:cNvPicPr>
          <p:nvPr/>
        </p:nvPicPr>
        <p:blipFill>
          <a:blip r:embed="rId2"/>
          <a:stretch>
            <a:fillRect/>
          </a:stretch>
        </p:blipFill>
        <p:spPr>
          <a:xfrm>
            <a:off x="1653381" y="2132856"/>
            <a:ext cx="8890000" cy="3098800"/>
          </a:xfrm>
          <a:prstGeom prst="rect">
            <a:avLst/>
          </a:prstGeom>
        </p:spPr>
      </p:pic>
    </p:spTree>
    <p:extLst>
      <p:ext uri="{BB962C8B-B14F-4D97-AF65-F5344CB8AC3E}">
        <p14:creationId xmlns:p14="http://schemas.microsoft.com/office/powerpoint/2010/main" val="3562472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6C7F055-4313-604F-B3BA-D49D2B9CD00C}"/>
              </a:ext>
            </a:extLst>
          </p:cNvPr>
          <p:cNvPicPr>
            <a:picLocks noChangeAspect="1"/>
          </p:cNvPicPr>
          <p:nvPr/>
        </p:nvPicPr>
        <p:blipFill>
          <a:blip r:embed="rId2"/>
          <a:stretch>
            <a:fillRect/>
          </a:stretch>
        </p:blipFill>
        <p:spPr>
          <a:xfrm>
            <a:off x="745331" y="1988840"/>
            <a:ext cx="10706100" cy="3403600"/>
          </a:xfrm>
          <a:prstGeom prst="rect">
            <a:avLst/>
          </a:prstGeom>
        </p:spPr>
      </p:pic>
      <p:sp>
        <p:nvSpPr>
          <p:cNvPr id="8" name="标题 1">
            <a:extLst>
              <a:ext uri="{FF2B5EF4-FFF2-40B4-BE49-F238E27FC236}">
                <a16:creationId xmlns:a16="http://schemas.microsoft.com/office/drawing/2014/main" id="{084B73D1-02CD-AC4C-8C67-38362FB89A4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spTree>
    <p:extLst>
      <p:ext uri="{BB962C8B-B14F-4D97-AF65-F5344CB8AC3E}">
        <p14:creationId xmlns:p14="http://schemas.microsoft.com/office/powerpoint/2010/main" val="40852340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4" name="图片 3">
            <a:extLst>
              <a:ext uri="{FF2B5EF4-FFF2-40B4-BE49-F238E27FC236}">
                <a16:creationId xmlns:a16="http://schemas.microsoft.com/office/drawing/2014/main" id="{6168FDD0-C5BE-5F4A-A4F6-EE382B63638C}"/>
              </a:ext>
            </a:extLst>
          </p:cNvPr>
          <p:cNvPicPr>
            <a:picLocks noChangeAspect="1"/>
          </p:cNvPicPr>
          <p:nvPr/>
        </p:nvPicPr>
        <p:blipFill>
          <a:blip r:embed="rId2"/>
          <a:stretch>
            <a:fillRect/>
          </a:stretch>
        </p:blipFill>
        <p:spPr>
          <a:xfrm>
            <a:off x="116138" y="2060848"/>
            <a:ext cx="11964485" cy="3384376"/>
          </a:xfrm>
          <a:prstGeom prst="rect">
            <a:avLst/>
          </a:prstGeom>
        </p:spPr>
      </p:pic>
    </p:spTree>
    <p:extLst>
      <p:ext uri="{BB962C8B-B14F-4D97-AF65-F5344CB8AC3E}">
        <p14:creationId xmlns:p14="http://schemas.microsoft.com/office/powerpoint/2010/main" val="12406077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781F-A0D8-934B-9B82-ACD9F3BD178B}"/>
              </a:ext>
            </a:extLst>
          </p:cNvPr>
          <p:cNvSpPr>
            <a:spLocks noGrp="1"/>
          </p:cNvSpPr>
          <p:nvPr>
            <p:ph type="title"/>
          </p:nvPr>
        </p:nvSpPr>
        <p:spPr/>
        <p:txBody>
          <a:bodyPr/>
          <a:lstStyle/>
          <a:p>
            <a:r>
              <a:rPr kumimoji="1" lang="en-US" altLang="zh-CN" dirty="0"/>
              <a:t>Pro's of GCC vs Clang</a:t>
            </a:r>
            <a:endParaRPr kumimoji="1" lang="zh-CN" altLang="en-US" dirty="0"/>
          </a:p>
        </p:txBody>
      </p:sp>
      <p:sp>
        <p:nvSpPr>
          <p:cNvPr id="3" name="内容占位符 2">
            <a:extLst>
              <a:ext uri="{FF2B5EF4-FFF2-40B4-BE49-F238E27FC236}">
                <a16:creationId xmlns:a16="http://schemas.microsoft.com/office/drawing/2014/main" id="{864103F8-4809-8E43-B0FA-026B814058B6}"/>
              </a:ext>
            </a:extLst>
          </p:cNvPr>
          <p:cNvSpPr>
            <a:spLocks noGrp="1"/>
          </p:cNvSpPr>
          <p:nvPr>
            <p:ph sz="half" idx="1"/>
          </p:nvPr>
        </p:nvSpPr>
        <p:spPr>
          <a:xfrm>
            <a:off x="623635" y="1495552"/>
            <a:ext cx="10963473" cy="4525736"/>
          </a:xfrm>
        </p:spPr>
        <p:txBody>
          <a:bodyPr/>
          <a:lstStyle/>
          <a:p>
            <a:r>
              <a:rPr kumimoji="1" lang="en-US" altLang="zh-CN" dirty="0"/>
              <a:t>GCC supports languages that Clang does not aim to, such as Java, Fortran,</a:t>
            </a:r>
            <a:r>
              <a:rPr kumimoji="1" lang="zh-CN" altLang="en-US" dirty="0"/>
              <a:t> </a:t>
            </a:r>
            <a:r>
              <a:rPr kumimoji="1" lang="en-US" altLang="zh-CN" dirty="0"/>
              <a:t>AN, Go, etc.</a:t>
            </a:r>
          </a:p>
          <a:p>
            <a:endParaRPr kumimoji="1" lang="en-US" altLang="zh-CN" dirty="0"/>
          </a:p>
          <a:p>
            <a:r>
              <a:rPr kumimoji="1" lang="en-US" altLang="zh-CN" dirty="0"/>
              <a:t>GCC supports more targets than LLVM.</a:t>
            </a:r>
          </a:p>
          <a:p>
            <a:endParaRPr kumimoji="1" lang="en-US" altLang="zh-CN" dirty="0"/>
          </a:p>
          <a:p>
            <a:r>
              <a:rPr kumimoji="1" lang="en-US" altLang="zh-CN" dirty="0"/>
              <a:t>GCC supports many language extensions.</a:t>
            </a:r>
            <a:endParaRPr kumimoji="1" lang="zh-CN" altLang="en-US" dirty="0"/>
          </a:p>
        </p:txBody>
      </p:sp>
    </p:spTree>
    <p:extLst>
      <p:ext uri="{BB962C8B-B14F-4D97-AF65-F5344CB8AC3E}">
        <p14:creationId xmlns:p14="http://schemas.microsoft.com/office/powerpoint/2010/main" val="3350174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698DC-ABD2-1C40-A38C-55610BF659CC}"/>
              </a:ext>
            </a:extLst>
          </p:cNvPr>
          <p:cNvSpPr>
            <a:spLocks noGrp="1"/>
          </p:cNvSpPr>
          <p:nvPr>
            <p:ph type="title"/>
          </p:nvPr>
        </p:nvSpPr>
        <p:spPr/>
        <p:txBody>
          <a:bodyPr/>
          <a:lstStyle/>
          <a:p>
            <a:r>
              <a:rPr kumimoji="1" lang="en-US" altLang="zh-CN" dirty="0"/>
              <a:t>Pro's of Clang vs GCC</a:t>
            </a:r>
            <a:endParaRPr kumimoji="1" lang="zh-CN" altLang="en-US" dirty="0"/>
          </a:p>
        </p:txBody>
      </p:sp>
      <p:sp>
        <p:nvSpPr>
          <p:cNvPr id="3" name="内容占位符 2">
            <a:extLst>
              <a:ext uri="{FF2B5EF4-FFF2-40B4-BE49-F238E27FC236}">
                <a16:creationId xmlns:a16="http://schemas.microsoft.com/office/drawing/2014/main" id="{FC39D09E-A262-EF45-8BF9-2A6C3FF51327}"/>
              </a:ext>
            </a:extLst>
          </p:cNvPr>
          <p:cNvSpPr>
            <a:spLocks noGrp="1"/>
          </p:cNvSpPr>
          <p:nvPr>
            <p:ph sz="half" idx="1"/>
          </p:nvPr>
        </p:nvSpPr>
        <p:spPr>
          <a:xfrm>
            <a:off x="623635" y="1495552"/>
            <a:ext cx="10875346" cy="4525736"/>
          </a:xfrm>
        </p:spPr>
        <p:txBody>
          <a:bodyPr/>
          <a:lstStyle/>
          <a:p>
            <a:r>
              <a:rPr kumimoji="1" lang="en-US" altLang="zh-CN" dirty="0"/>
              <a:t>The Clang ASTs and design(Modular design) are intended to be easily understandable by anyone.</a:t>
            </a:r>
          </a:p>
          <a:p>
            <a:endParaRPr kumimoji="1" lang="en-US" altLang="zh-CN" dirty="0"/>
          </a:p>
          <a:p>
            <a:r>
              <a:rPr kumimoji="1" lang="en-US" altLang="zh-CN" dirty="0"/>
              <a:t>Clang is designed as an API from its inception, allowing it to be reused by source analysis tools, refactoring, IDEs as well as for code generation. GCC is built as a monolithic static compiler.</a:t>
            </a:r>
          </a:p>
          <a:p>
            <a:endParaRPr kumimoji="1" lang="en-US" altLang="zh-CN" dirty="0"/>
          </a:p>
          <a:p>
            <a:r>
              <a:rPr kumimoji="1" lang="en-US" altLang="zh-CN" dirty="0"/>
              <a:t>Various GCC design decisions make it very difficult to reuse , Clang has none of these problems.</a:t>
            </a:r>
          </a:p>
          <a:p>
            <a:endParaRPr kumimoji="1" lang="en-US" altLang="zh-CN" dirty="0"/>
          </a:p>
          <a:p>
            <a:r>
              <a:rPr kumimoji="1" lang="en-US" altLang="zh-CN" dirty="0"/>
              <a:t>Fast compilation speed. In Debug mode, OC compilation speed is three times faster than GCC.</a:t>
            </a:r>
            <a:r>
              <a:rPr kumimoji="1" lang="zh-CN" altLang="en-US" dirty="0"/>
              <a:t> </a:t>
            </a:r>
            <a:r>
              <a:rPr kumimoji="1" lang="en-US" altLang="zh-CN" dirty="0"/>
              <a:t>Small memory consumption.</a:t>
            </a:r>
            <a:endParaRPr kumimoji="1" lang="zh-CN" altLang="en-US" dirty="0"/>
          </a:p>
        </p:txBody>
      </p:sp>
    </p:spTree>
    <p:extLst>
      <p:ext uri="{BB962C8B-B14F-4D97-AF65-F5344CB8AC3E}">
        <p14:creationId xmlns:p14="http://schemas.microsoft.com/office/powerpoint/2010/main" val="27706310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75FE1-FDC1-9A4E-B412-3EFF35E0BD33}"/>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to</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run…</a:t>
            </a:r>
            <a:endParaRPr kumimoji="1" lang="zh-CN" altLang="en-US" sz="3200"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7E5D3EED-E173-2848-B0B6-BDDB1D064BA6}"/>
              </a:ext>
            </a:extLst>
          </p:cNvPr>
          <p:cNvPicPr>
            <a:picLocks noChangeAspect="1"/>
          </p:cNvPicPr>
          <p:nvPr/>
        </p:nvPicPr>
        <p:blipFill>
          <a:blip r:embed="rId2"/>
          <a:stretch>
            <a:fillRect/>
          </a:stretch>
        </p:blipFill>
        <p:spPr>
          <a:xfrm>
            <a:off x="702447" y="1988840"/>
            <a:ext cx="10791868" cy="3487266"/>
          </a:xfrm>
          <a:prstGeom prst="rect">
            <a:avLst/>
          </a:prstGeom>
        </p:spPr>
      </p:pic>
    </p:spTree>
    <p:extLst>
      <p:ext uri="{BB962C8B-B14F-4D97-AF65-F5344CB8AC3E}">
        <p14:creationId xmlns:p14="http://schemas.microsoft.com/office/powerpoint/2010/main" val="31927817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E6D6A0-8EFF-2D49-A3C3-CC9AFEA20410}"/>
              </a:ext>
            </a:extLst>
          </p:cNvPr>
          <p:cNvSpPr>
            <a:spLocks noGrp="1"/>
          </p:cNvSpPr>
          <p:nvPr>
            <p:ph sz="half" idx="1"/>
          </p:nvPr>
        </p:nvSpPr>
        <p:spPr>
          <a:xfrm>
            <a:off x="625773" y="1166132"/>
            <a:ext cx="10731328" cy="4525736"/>
          </a:xfrm>
        </p:spPr>
        <p:txBody>
          <a:bodyPr anchor="ctr"/>
          <a:lstStyle/>
          <a:p>
            <a:pPr marL="0" indent="0" algn="ctr">
              <a:buNone/>
            </a:pPr>
            <a:r>
              <a:rPr kumimoji="1" lang="en-US" altLang="zh-CN" sz="8800" dirty="0">
                <a:solidFill>
                  <a:srgbClr val="C00000"/>
                </a:solidFill>
                <a:latin typeface="Gill Sans MT" panose="020B0502020104020203" pitchFamily="34" charset="0"/>
              </a:rPr>
              <a:t>How</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to</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Use</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LLVM</a:t>
            </a:r>
          </a:p>
        </p:txBody>
      </p:sp>
    </p:spTree>
    <p:extLst>
      <p:ext uri="{BB962C8B-B14F-4D97-AF65-F5344CB8AC3E}">
        <p14:creationId xmlns:p14="http://schemas.microsoft.com/office/powerpoint/2010/main" val="32987509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75FE1-FDC1-9A4E-B412-3EFF35E0BD33}"/>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to</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run…</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03698830-EDFC-2E41-A045-0238BB47F9BC}"/>
              </a:ext>
            </a:extLst>
          </p:cNvPr>
          <p:cNvSpPr>
            <a:spLocks noGrp="1"/>
          </p:cNvSpPr>
          <p:nvPr>
            <p:ph sz="half" idx="1"/>
          </p:nvPr>
        </p:nvSpPr>
        <p:spPr/>
        <p:txBody>
          <a:bodyPr/>
          <a:lstStyle/>
          <a:p>
            <a:r>
              <a:rPr lang="en-US" altLang="zh-CN" sz="1800" dirty="0">
                <a:latin typeface="Gill Sans MT" panose="020B0502020104020203" pitchFamily="34" charset="0"/>
              </a:rPr>
              <a:t>clang -E -c hello.c -o </a:t>
            </a:r>
            <a:r>
              <a:rPr lang="en-US" altLang="zh-CN" sz="1800" dirty="0" err="1">
                <a:latin typeface="Gill Sans MT" panose="020B0502020104020203" pitchFamily="34" charset="0"/>
              </a:rPr>
              <a:t>hello.i</a:t>
            </a:r>
            <a:endParaRPr lang="en-US" altLang="zh-CN" sz="1800" dirty="0">
              <a:latin typeface="Gill Sans MT" panose="020B0502020104020203" pitchFamily="34" charset="0"/>
            </a:endParaRPr>
          </a:p>
          <a:p>
            <a:r>
              <a:rPr lang="en-US" altLang="zh-CN" sz="1800" dirty="0">
                <a:latin typeface="Gill Sans MT" panose="020B0502020104020203" pitchFamily="34" charset="0"/>
              </a:rPr>
              <a:t>clang -emit-</a:t>
            </a:r>
            <a:r>
              <a:rPr lang="en-US" altLang="zh-CN" sz="1800" dirty="0" err="1">
                <a:latin typeface="Gill Sans MT" panose="020B0502020104020203" pitchFamily="34" charset="0"/>
              </a:rPr>
              <a:t>llvm</a:t>
            </a:r>
            <a:r>
              <a:rPr lang="en-US" altLang="zh-CN" sz="1800" dirty="0">
                <a:latin typeface="Gill Sans MT" panose="020B0502020104020203" pitchFamily="34" charset="0"/>
              </a:rPr>
              <a:t> </a:t>
            </a:r>
            <a:r>
              <a:rPr lang="en-US" altLang="zh-CN" sz="1800" dirty="0" err="1">
                <a:latin typeface="Gill Sans MT" panose="020B0502020104020203" pitchFamily="34" charset="0"/>
              </a:rPr>
              <a:t>hello.i</a:t>
            </a:r>
            <a:r>
              <a:rPr lang="en-US" altLang="zh-CN" sz="1800" dirty="0">
                <a:latin typeface="Gill Sans MT" panose="020B0502020104020203" pitchFamily="34" charset="0"/>
              </a:rPr>
              <a:t> -c -o </a:t>
            </a:r>
            <a:r>
              <a:rPr lang="en-US" altLang="zh-CN" sz="1800" dirty="0" err="1">
                <a:latin typeface="Gill Sans MT" panose="020B0502020104020203" pitchFamily="34" charset="0"/>
              </a:rPr>
              <a:t>hello.bc</a:t>
            </a:r>
            <a:endParaRPr lang="en-US" altLang="zh-CN" sz="1800" dirty="0">
              <a:latin typeface="Gill Sans MT" panose="020B0502020104020203" pitchFamily="34" charset="0"/>
            </a:endParaRPr>
          </a:p>
          <a:p>
            <a:r>
              <a:rPr lang="en-US" altLang="zh-CN" sz="1800" dirty="0">
                <a:latin typeface="Gill Sans MT" panose="020B0502020104020203" pitchFamily="34" charset="0"/>
              </a:rPr>
              <a:t>clang -emit-</a:t>
            </a:r>
            <a:r>
              <a:rPr lang="en-US" altLang="zh-CN" sz="1800" dirty="0" err="1">
                <a:latin typeface="Gill Sans MT" panose="020B0502020104020203" pitchFamily="34" charset="0"/>
              </a:rPr>
              <a:t>llvm</a:t>
            </a:r>
            <a:r>
              <a:rPr lang="en-US" altLang="zh-CN" sz="1800" dirty="0">
                <a:latin typeface="Gill Sans MT" panose="020B0502020104020203" pitchFamily="34" charset="0"/>
              </a:rPr>
              <a:t> </a:t>
            </a:r>
            <a:r>
              <a:rPr lang="en-US" altLang="zh-CN" sz="1800" dirty="0" err="1">
                <a:latin typeface="Gill Sans MT" panose="020B0502020104020203" pitchFamily="34" charset="0"/>
              </a:rPr>
              <a:t>hello.i</a:t>
            </a:r>
            <a:r>
              <a:rPr lang="en-US" altLang="zh-CN" sz="1800" dirty="0">
                <a:latin typeface="Gill Sans MT" panose="020B0502020104020203" pitchFamily="34" charset="0"/>
              </a:rPr>
              <a:t> -S -o </a:t>
            </a:r>
            <a:r>
              <a:rPr lang="en-US" altLang="zh-CN" sz="1800" dirty="0" err="1">
                <a:latin typeface="Gill Sans MT" panose="020B0502020104020203" pitchFamily="34" charset="0"/>
              </a:rPr>
              <a:t>hello.ll</a:t>
            </a:r>
            <a:endParaRPr lang="en-US" altLang="zh-CN" sz="1800" dirty="0">
              <a:latin typeface="Gill Sans MT" panose="020B0502020104020203" pitchFamily="34" charset="0"/>
            </a:endParaRPr>
          </a:p>
          <a:p>
            <a:r>
              <a:rPr lang="en-US" altLang="zh-CN" sz="1800" dirty="0" err="1">
                <a:latin typeface="Gill Sans MT" panose="020B0502020104020203" pitchFamily="34" charset="0"/>
              </a:rPr>
              <a:t>llvm</a:t>
            </a:r>
            <a:r>
              <a:rPr lang="en-US" altLang="zh-CN" sz="1800" dirty="0">
                <a:latin typeface="Gill Sans MT" panose="020B0502020104020203" pitchFamily="34" charset="0"/>
              </a:rPr>
              <a:t>-dis </a:t>
            </a:r>
            <a:r>
              <a:rPr lang="en-US" altLang="zh-CN" sz="1800" dirty="0" err="1">
                <a:latin typeface="Gill Sans MT" panose="020B0502020104020203" pitchFamily="34" charset="0"/>
              </a:rPr>
              <a:t>hello.bc</a:t>
            </a:r>
            <a:r>
              <a:rPr lang="en-US" altLang="zh-CN" sz="1800" dirty="0">
                <a:latin typeface="Gill Sans MT" panose="020B0502020104020203" pitchFamily="34" charset="0"/>
              </a:rPr>
              <a:t> -o </a:t>
            </a:r>
            <a:r>
              <a:rPr lang="en-US" altLang="zh-CN" sz="1800" dirty="0" err="1">
                <a:latin typeface="Gill Sans MT" panose="020B0502020104020203" pitchFamily="34" charset="0"/>
              </a:rPr>
              <a:t>hello.ll</a:t>
            </a:r>
            <a:endParaRPr lang="en-US" altLang="zh-CN" sz="1800" dirty="0">
              <a:latin typeface="Gill Sans MT" panose="020B0502020104020203" pitchFamily="34" charset="0"/>
            </a:endParaRPr>
          </a:p>
          <a:p>
            <a:r>
              <a:rPr lang="en-US" altLang="zh-CN" sz="1800" dirty="0" err="1">
                <a:latin typeface="Gill Sans MT" panose="020B0502020104020203" pitchFamily="34" charset="0"/>
              </a:rPr>
              <a:t>llvm</a:t>
            </a:r>
            <a:r>
              <a:rPr lang="en-US" altLang="zh-CN" sz="1800" dirty="0">
                <a:latin typeface="Gill Sans MT" panose="020B0502020104020203" pitchFamily="34" charset="0"/>
              </a:rPr>
              <a:t>-as </a:t>
            </a:r>
            <a:r>
              <a:rPr lang="en-US" altLang="zh-CN" sz="1800" dirty="0" err="1">
                <a:latin typeface="Gill Sans MT" panose="020B0502020104020203" pitchFamily="34" charset="0"/>
              </a:rPr>
              <a:t>hello.ll</a:t>
            </a:r>
            <a:r>
              <a:rPr lang="en-US" altLang="zh-CN" sz="1800" dirty="0">
                <a:latin typeface="Gill Sans MT" panose="020B0502020104020203" pitchFamily="34" charset="0"/>
              </a:rPr>
              <a:t> -o </a:t>
            </a:r>
            <a:r>
              <a:rPr lang="en-US" altLang="zh-CN" sz="1800" dirty="0" err="1">
                <a:latin typeface="Gill Sans MT" panose="020B0502020104020203" pitchFamily="34" charset="0"/>
              </a:rPr>
              <a:t>hello.bc</a:t>
            </a:r>
            <a:r>
              <a:rPr lang="en-US" altLang="zh-CN" sz="1800" dirty="0">
                <a:latin typeface="Gill Sans MT" panose="020B0502020104020203" pitchFamily="34" charset="0"/>
              </a:rPr>
              <a:t> </a:t>
            </a:r>
          </a:p>
          <a:p>
            <a:endParaRPr lang="en-US" altLang="zh-CN" sz="1800" dirty="0">
              <a:latin typeface="Gill Sans MT" panose="020B0502020104020203" pitchFamily="34" charset="0"/>
            </a:endParaRPr>
          </a:p>
          <a:p>
            <a:r>
              <a:rPr lang="en-US" altLang="zh-CN" sz="1800" dirty="0">
                <a:latin typeface="Gill Sans MT" panose="020B0502020104020203" pitchFamily="34" charset="0"/>
              </a:rPr>
              <a:t>clang -O2 -S hello.c -emit-</a:t>
            </a:r>
            <a:r>
              <a:rPr lang="en-US" altLang="zh-CN" sz="1800" dirty="0" err="1">
                <a:latin typeface="Gill Sans MT" panose="020B0502020104020203" pitchFamily="34" charset="0"/>
              </a:rPr>
              <a:t>llvm</a:t>
            </a:r>
            <a:r>
              <a:rPr lang="en-US" altLang="zh-CN" sz="1800" dirty="0">
                <a:latin typeface="Gill Sans MT" panose="020B0502020104020203" pitchFamily="34" charset="0"/>
              </a:rPr>
              <a:t> -o </a:t>
            </a:r>
            <a:r>
              <a:rPr lang="en-US" altLang="zh-CN" sz="1800" dirty="0" err="1">
                <a:latin typeface="Gill Sans MT" panose="020B0502020104020203" pitchFamily="34" charset="0"/>
              </a:rPr>
              <a:t>hello.ll</a:t>
            </a:r>
            <a:endParaRPr lang="en-US" altLang="zh-CN" sz="1800" dirty="0">
              <a:latin typeface="Gill Sans MT" panose="020B0502020104020203" pitchFamily="34" charset="0"/>
            </a:endParaRPr>
          </a:p>
          <a:p>
            <a:endParaRPr lang="en-US" altLang="zh-CN" sz="1800" dirty="0">
              <a:latin typeface="Gill Sans MT" panose="020B0502020104020203" pitchFamily="34" charset="0"/>
            </a:endParaRPr>
          </a:p>
          <a:p>
            <a:r>
              <a:rPr lang="en-US" altLang="zh-CN" dirty="0" err="1">
                <a:latin typeface="Gill Sans MT" panose="020B0502020104020203" pitchFamily="34" charset="0"/>
              </a:rPr>
              <a:t>llc</a:t>
            </a:r>
            <a:r>
              <a:rPr lang="en-US" altLang="zh-CN" dirty="0">
                <a:latin typeface="Gill Sans MT" panose="020B0502020104020203" pitchFamily="34" charset="0"/>
              </a:rPr>
              <a:t> </a:t>
            </a:r>
            <a:r>
              <a:rPr lang="en-US" altLang="zh-CN" dirty="0" err="1">
                <a:latin typeface="Gill Sans MT" panose="020B0502020104020203" pitchFamily="34" charset="0"/>
              </a:rPr>
              <a:t>hello.ll</a:t>
            </a:r>
            <a:r>
              <a:rPr lang="en-US" altLang="zh-CN" dirty="0">
                <a:latin typeface="Gill Sans MT" panose="020B0502020104020203" pitchFamily="34" charset="0"/>
              </a:rPr>
              <a:t> -o </a:t>
            </a:r>
            <a:r>
              <a:rPr lang="en-US" altLang="zh-CN" dirty="0" err="1">
                <a:latin typeface="Gill Sans MT" panose="020B0502020104020203" pitchFamily="34" charset="0"/>
              </a:rPr>
              <a:t>hello.s</a:t>
            </a:r>
            <a:endParaRPr lang="en-US" altLang="zh-CN" dirty="0">
              <a:latin typeface="Gill Sans MT" panose="020B0502020104020203" pitchFamily="34" charset="0"/>
            </a:endParaRPr>
          </a:p>
          <a:p>
            <a:r>
              <a:rPr lang="en-US" altLang="zh-CN" sz="1800" dirty="0">
                <a:latin typeface="Gill Sans MT" panose="020B0502020104020203" pitchFamily="34" charset="0"/>
              </a:rPr>
              <a:t>clang </a:t>
            </a:r>
            <a:r>
              <a:rPr lang="en-US" altLang="zh-CN" sz="1800" dirty="0" err="1">
                <a:latin typeface="Gill Sans MT" panose="020B0502020104020203" pitchFamily="34" charset="0"/>
              </a:rPr>
              <a:t>hello.s</a:t>
            </a:r>
            <a:r>
              <a:rPr lang="en-US" altLang="zh-CN" sz="1800" dirty="0">
                <a:latin typeface="Gill Sans MT" panose="020B0502020104020203" pitchFamily="34" charset="0"/>
              </a:rPr>
              <a:t> -o hello</a:t>
            </a:r>
            <a:endParaRPr lang="zh-CN" altLang="en-US" sz="1800" dirty="0">
              <a:latin typeface="Gill Sans MT" panose="020B0502020104020203" pitchFamily="34" charset="0"/>
            </a:endParaRPr>
          </a:p>
        </p:txBody>
      </p:sp>
    </p:spTree>
    <p:extLst>
      <p:ext uri="{BB962C8B-B14F-4D97-AF65-F5344CB8AC3E}">
        <p14:creationId xmlns:p14="http://schemas.microsoft.com/office/powerpoint/2010/main" val="35605272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75FE1-FDC1-9A4E-B412-3EFF35E0BD33}"/>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to</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run…</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03698830-EDFC-2E41-A045-0238BB47F9BC}"/>
              </a:ext>
            </a:extLst>
          </p:cNvPr>
          <p:cNvSpPr>
            <a:spLocks noGrp="1"/>
          </p:cNvSpPr>
          <p:nvPr>
            <p:ph sz="half" idx="1"/>
          </p:nvPr>
        </p:nvSpPr>
        <p:spPr/>
        <p:txBody>
          <a:bodyPr/>
          <a:lstStyle/>
          <a:p>
            <a:r>
              <a:rPr lang="en-US" altLang="zh-CN" sz="1800" dirty="0">
                <a:latin typeface="Gill Sans MT" panose="020B0502020104020203" pitchFamily="34" charset="0"/>
              </a:rPr>
              <a:t>clang -ccc-print-phases hello.c</a:t>
            </a:r>
          </a:p>
          <a:p>
            <a:endParaRPr lang="en-US" altLang="zh-CN" sz="1800" dirty="0">
              <a:latin typeface="Gill Sans MT" panose="020B0502020104020203" pitchFamily="34" charset="0"/>
            </a:endParaRPr>
          </a:p>
          <a:p>
            <a:r>
              <a:rPr lang="en-US" altLang="zh-CN" sz="1800" dirty="0">
                <a:latin typeface="Gill Sans MT" panose="020B0502020104020203" pitchFamily="34" charset="0"/>
              </a:rPr>
              <a:t>clang -</a:t>
            </a:r>
            <a:r>
              <a:rPr lang="en-US" altLang="zh-CN" sz="1800" dirty="0" err="1">
                <a:latin typeface="Gill Sans MT" panose="020B0502020104020203" pitchFamily="34" charset="0"/>
              </a:rPr>
              <a:t>Xclang</a:t>
            </a:r>
            <a:r>
              <a:rPr lang="en-US" altLang="zh-CN" sz="1800" dirty="0">
                <a:latin typeface="Gill Sans MT" panose="020B0502020104020203" pitchFamily="34" charset="0"/>
              </a:rPr>
              <a:t> -</a:t>
            </a:r>
            <a:r>
              <a:rPr lang="en-US" altLang="zh-CN" sz="1800" dirty="0" err="1">
                <a:latin typeface="Gill Sans MT" panose="020B0502020104020203" pitchFamily="34" charset="0"/>
              </a:rPr>
              <a:t>ast</a:t>
            </a:r>
            <a:r>
              <a:rPr lang="en-US" altLang="zh-CN" sz="1800" dirty="0">
                <a:latin typeface="Gill Sans MT" panose="020B0502020104020203" pitchFamily="34" charset="0"/>
              </a:rPr>
              <a:t>-dump -c hello.c</a:t>
            </a:r>
          </a:p>
        </p:txBody>
      </p:sp>
    </p:spTree>
    <p:extLst>
      <p:ext uri="{BB962C8B-B14F-4D97-AF65-F5344CB8AC3E}">
        <p14:creationId xmlns:p14="http://schemas.microsoft.com/office/powerpoint/2010/main" val="7182226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30000"/>
              </a:lnSpc>
              <a:buNone/>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LLVM</a:t>
            </a:r>
            <a:r>
              <a:rPr lang="zh-CN" altLang="en-US" sz="2400" dirty="0">
                <a:solidFill>
                  <a:srgbClr val="374154"/>
                </a:solidFill>
                <a:latin typeface="Gill Sans MT" panose="020B0502020104020203" pitchFamily="34" charset="0"/>
              </a:rPr>
              <a:t> 架构和原理</a:t>
            </a:r>
            <a:endParaRPr lang="en-US" altLang="zh-CN" sz="24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项目发展历史</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基本设计原则和架构</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中间表示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IR</a:t>
            </a: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前端过程</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中间优化</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后端生成</a:t>
            </a:r>
            <a:endParaRPr lang="en-US" altLang="zh-CN" sz="2000" dirty="0">
              <a:solidFill>
                <a:schemeClr val="bg2">
                  <a:lumMod val="90000"/>
                </a:schemeClr>
              </a:solidFill>
              <a:latin typeface="Gill Sans MT" panose="020B0502020104020203" pitchFamily="34" charset="0"/>
            </a:endParaRPr>
          </a:p>
          <a:p>
            <a:pPr lvl="1">
              <a:lnSpc>
                <a:spcPct val="130000"/>
              </a:lnSpc>
            </a:pPr>
            <a:r>
              <a:rPr lang="zh-CN" altLang="en-US" sz="2000" dirty="0">
                <a:solidFill>
                  <a:schemeClr val="bg2">
                    <a:lumMod val="90000"/>
                  </a:schemeClr>
                </a:solidFill>
                <a:latin typeface="Gill Sans MT" panose="020B0502020104020203" pitchFamily="34" charset="0"/>
              </a:rPr>
              <a:t>基于 </a:t>
            </a: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项目</a:t>
            </a:r>
            <a:endParaRPr lang="en-US" altLang="zh-CN" sz="2000" dirty="0">
              <a:solidFill>
                <a:schemeClr val="bg2">
                  <a:lumMod val="90000"/>
                </a:schemeClr>
              </a:solidFill>
              <a:latin typeface="Gill Sans MT" panose="020B0502020104020203" pitchFamily="34" charset="0"/>
            </a:endParaRPr>
          </a:p>
          <a:p>
            <a:pPr lvl="1">
              <a:lnSpc>
                <a:spcPct val="130000"/>
              </a:lnSpc>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90337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Complicate</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Ecosystem</a:t>
            </a:r>
            <a:endParaRPr kumimoji="1" lang="zh-CN" altLang="en-US" sz="320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D5AFE6DA-8E29-FC4B-BA0B-8E8FA3FFA2F1}"/>
              </a:ext>
            </a:extLst>
          </p:cNvPr>
          <p:cNvPicPr>
            <a:picLocks noChangeAspect="1"/>
          </p:cNvPicPr>
          <p:nvPr/>
        </p:nvPicPr>
        <p:blipFill>
          <a:blip r:embed="rId2"/>
          <a:stretch>
            <a:fillRect/>
          </a:stretch>
        </p:blipFill>
        <p:spPr>
          <a:xfrm>
            <a:off x="2475917" y="1369694"/>
            <a:ext cx="7244928" cy="4833524"/>
          </a:xfrm>
          <a:prstGeom prst="rect">
            <a:avLst/>
          </a:prstGeom>
        </p:spPr>
      </p:pic>
    </p:spTree>
    <p:extLst>
      <p:ext uri="{BB962C8B-B14F-4D97-AF65-F5344CB8AC3E}">
        <p14:creationId xmlns:p14="http://schemas.microsoft.com/office/powerpoint/2010/main" val="35219077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611E1-4496-734D-9CE6-519C131510F2}"/>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needs find a way out</a:t>
            </a:r>
            <a:endParaRPr kumimoji="1" lang="zh-CN" altLang="en-US" sz="320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5DE2AED7-47FE-904B-BDCC-9A2424E527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1342" y="1170625"/>
            <a:ext cx="10394078" cy="5004556"/>
          </a:xfrm>
          <a:prstGeom prst="rect">
            <a:avLst/>
          </a:prstGeom>
        </p:spPr>
      </p:pic>
    </p:spTree>
    <p:extLst>
      <p:ext uri="{BB962C8B-B14F-4D97-AF65-F5344CB8AC3E}">
        <p14:creationId xmlns:p14="http://schemas.microsoft.com/office/powerpoint/2010/main" val="31371640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needs find a way out</a:t>
            </a:r>
            <a:endParaRPr kumimoji="1" lang="zh-CN" altLang="en-US" sz="3200"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A421C90A-6080-4F40-AF8F-75148A6B8B9F}"/>
              </a:ext>
            </a:extLst>
          </p:cNvPr>
          <p:cNvSpPr/>
          <p:nvPr/>
        </p:nvSpPr>
        <p:spPr>
          <a:xfrm>
            <a:off x="2281957" y="4885709"/>
            <a:ext cx="7056784" cy="830997"/>
          </a:xfrm>
          <a:prstGeom prst="rect">
            <a:avLst/>
          </a:prstGeom>
        </p:spPr>
        <p:txBody>
          <a:bodyPr wrap="square">
            <a:spAutoFit/>
          </a:bodyPr>
          <a:lstStyle/>
          <a:p>
            <a:pPr algn="ctr"/>
            <a:r>
              <a:rPr lang="zh-CN" altLang="en-US" sz="2400" dirty="0">
                <a:solidFill>
                  <a:srgbClr val="374154"/>
                </a:solidFill>
                <a:latin typeface="Gill Sans MT" panose="020B0502020104020203" pitchFamily="34" charset="0"/>
              </a:rPr>
              <a:t>GCC is developed for solving real problems, </a:t>
            </a:r>
            <a:endParaRPr lang="en-US" altLang="zh-CN" sz="2400" dirty="0">
              <a:solidFill>
                <a:srgbClr val="374154"/>
              </a:solidFill>
              <a:latin typeface="Gill Sans MT" panose="020B0502020104020203" pitchFamily="34" charset="0"/>
            </a:endParaRPr>
          </a:p>
          <a:p>
            <a:pPr algn="ctr"/>
            <a:r>
              <a:rPr lang="zh-CN" altLang="en-US" sz="2400" dirty="0">
                <a:solidFill>
                  <a:srgbClr val="374154"/>
                </a:solidFill>
                <a:latin typeface="Gill Sans MT" panose="020B0502020104020203" pitchFamily="34" charset="0"/>
              </a:rPr>
              <a:t>it has no time to make a good everything perfect.</a:t>
            </a:r>
          </a:p>
        </p:txBody>
      </p:sp>
      <p:pic>
        <p:nvPicPr>
          <p:cNvPr id="8" name="图片 7">
            <a:extLst>
              <a:ext uri="{FF2B5EF4-FFF2-40B4-BE49-F238E27FC236}">
                <a16:creationId xmlns:a16="http://schemas.microsoft.com/office/drawing/2014/main" id="{F191E1E9-7612-AB4B-ABBC-4CAFAAD4C30F}"/>
              </a:ext>
            </a:extLst>
          </p:cNvPr>
          <p:cNvPicPr>
            <a:picLocks noChangeAspect="1"/>
          </p:cNvPicPr>
          <p:nvPr/>
        </p:nvPicPr>
        <p:blipFill>
          <a:blip r:embed="rId2"/>
          <a:stretch>
            <a:fillRect/>
          </a:stretch>
        </p:blipFill>
        <p:spPr>
          <a:xfrm>
            <a:off x="168148" y="1919969"/>
            <a:ext cx="11860466" cy="2778738"/>
          </a:xfrm>
          <a:prstGeom prst="rect">
            <a:avLst/>
          </a:prstGeom>
        </p:spPr>
      </p:pic>
    </p:spTree>
    <p:extLst>
      <p:ext uri="{BB962C8B-B14F-4D97-AF65-F5344CB8AC3E}">
        <p14:creationId xmlns:p14="http://schemas.microsoft.com/office/powerpoint/2010/main" val="16851490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met LLVM</a:t>
            </a:r>
            <a:endParaRPr kumimoji="1" lang="zh-CN" altLang="en-US" sz="3200"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A421C90A-6080-4F40-AF8F-75148A6B8B9F}"/>
              </a:ext>
            </a:extLst>
          </p:cNvPr>
          <p:cNvSpPr/>
          <p:nvPr/>
        </p:nvSpPr>
        <p:spPr>
          <a:xfrm>
            <a:off x="769789" y="5340901"/>
            <a:ext cx="5832648" cy="830997"/>
          </a:xfrm>
          <a:prstGeom prst="rect">
            <a:avLst/>
          </a:prstGeom>
        </p:spPr>
        <p:txBody>
          <a:bodyPr wrap="square">
            <a:spAutoFit/>
          </a:bodyPr>
          <a:lstStyle/>
          <a:p>
            <a:r>
              <a:rPr lang="en-US" altLang="zh-CN" sz="2400" dirty="0">
                <a:solidFill>
                  <a:srgbClr val="374154"/>
                </a:solidFill>
                <a:latin typeface="Gill Sans MT" panose="020B0502020104020203" pitchFamily="34" charset="0"/>
              </a:rPr>
              <a:t>Twitter:</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hlinkClick r:id="rId2"/>
              </a:rPr>
              <a:t>https://twitter.com/clattner_llvm</a:t>
            </a:r>
            <a:endParaRPr lang="en-US" altLang="zh-CN" sz="2000" dirty="0">
              <a:solidFill>
                <a:srgbClr val="374154"/>
              </a:solidFill>
              <a:latin typeface="Gill Sans MT" panose="020B0502020104020203" pitchFamily="34" charset="0"/>
            </a:endParaRPr>
          </a:p>
          <a:p>
            <a:r>
              <a:rPr lang="en-US" altLang="zh-CN" sz="2400" dirty="0">
                <a:solidFill>
                  <a:srgbClr val="374154"/>
                </a:solidFill>
                <a:latin typeface="Gill Sans MT" panose="020B0502020104020203" pitchFamily="34" charset="0"/>
              </a:rPr>
              <a:t>Website: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hlinkClick r:id="rId3"/>
              </a:rPr>
              <a:t>http://nondot.org/sabre</a:t>
            </a:r>
            <a:endParaRPr lang="en-US" altLang="zh-CN" sz="24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393D3531-60B3-9A4A-A833-C8179675226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9789" y="1412776"/>
            <a:ext cx="3312368"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4A0E9156-F749-6949-8E67-9DCDDA74FAA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99918" y="1412776"/>
            <a:ext cx="3374088"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a:extLst>
              <a:ext uri="{FF2B5EF4-FFF2-40B4-BE49-F238E27FC236}">
                <a16:creationId xmlns:a16="http://schemas.microsoft.com/office/drawing/2014/main" id="{9ECECFE3-44EE-2149-BE07-864D8B486E84}"/>
              </a:ext>
            </a:extLst>
          </p:cNvPr>
          <p:cNvSpPr/>
          <p:nvPr/>
        </p:nvSpPr>
        <p:spPr>
          <a:xfrm>
            <a:off x="4732212" y="2542593"/>
            <a:ext cx="2417650" cy="584775"/>
          </a:xfrm>
          <a:prstGeom prst="rect">
            <a:avLst/>
          </a:prstGeom>
        </p:spPr>
        <p:txBody>
          <a:bodyPr wrap="none">
            <a:spAutoFit/>
          </a:bodyPr>
          <a:lstStyle/>
          <a:p>
            <a:r>
              <a:rPr lang="en-US" altLang="zh-CN" sz="3200" dirty="0">
                <a:solidFill>
                  <a:srgbClr val="374154"/>
                </a:solidFill>
                <a:latin typeface="Gill Sans MT" panose="020B0502020104020203" pitchFamily="34" charset="0"/>
              </a:rPr>
              <a:t>Chris Lattner</a:t>
            </a:r>
          </a:p>
        </p:txBody>
      </p:sp>
    </p:spTree>
    <p:extLst>
      <p:ext uri="{BB962C8B-B14F-4D97-AF65-F5344CB8AC3E}">
        <p14:creationId xmlns:p14="http://schemas.microsoft.com/office/powerpoint/2010/main" val="17053865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met LLVM</a:t>
            </a:r>
            <a:endParaRPr kumimoji="1" lang="zh-CN" altLang="en-US" sz="320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ECBA0E1B-0FB7-5B49-B55E-3AC49025DF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7244" y="1137870"/>
            <a:ext cx="10490869" cy="5026581"/>
          </a:xfrm>
          <a:prstGeom prst="rect">
            <a:avLst/>
          </a:prstGeom>
        </p:spPr>
      </p:pic>
      <p:sp>
        <p:nvSpPr>
          <p:cNvPr id="6" name="矩形 5">
            <a:extLst>
              <a:ext uri="{FF2B5EF4-FFF2-40B4-BE49-F238E27FC236}">
                <a16:creationId xmlns:a16="http://schemas.microsoft.com/office/drawing/2014/main" id="{852806D5-0D48-9343-8A06-0946FF1C6C21}"/>
              </a:ext>
            </a:extLst>
          </p:cNvPr>
          <p:cNvSpPr/>
          <p:nvPr/>
        </p:nvSpPr>
        <p:spPr bwMode="auto">
          <a:xfrm>
            <a:off x="9842797" y="843275"/>
            <a:ext cx="1368152" cy="5695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2628988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a:blip r:embed="rId3"/>
          <a:stretch>
            <a:fillRect/>
          </a:stretch>
        </p:blipFill>
        <p:spPr>
          <a:xfrm>
            <a:off x="672991" y="1916832"/>
            <a:ext cx="10850779" cy="3408061"/>
          </a:xfrm>
          <a:prstGeom prst="rect">
            <a:avLst/>
          </a:prstGeom>
        </p:spPr>
      </p:pic>
    </p:spTree>
    <p:extLst>
      <p:ext uri="{BB962C8B-B14F-4D97-AF65-F5344CB8AC3E}">
        <p14:creationId xmlns:p14="http://schemas.microsoft.com/office/powerpoint/2010/main" val="137543318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26589</TotalTime>
  <Words>1581</Words>
  <Application>Microsoft Macintosh PowerPoint</Application>
  <PresentationFormat>自定义</PresentationFormat>
  <Paragraphs>145</Paragraphs>
  <Slides>29</Slides>
  <Notes>8</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29</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Complicate Ecosystem</vt:lpstr>
      <vt:lpstr>Apple needs find a way out</vt:lpstr>
      <vt:lpstr>Apple needs find a way out</vt:lpstr>
      <vt:lpstr>Apple met LLVM</vt:lpstr>
      <vt:lpstr>Apple met LLVM</vt:lpstr>
      <vt:lpstr>Compiler basic constitution</vt:lpstr>
      <vt:lpstr>Traditional Compiler vs Modern Compiler</vt:lpstr>
      <vt:lpstr>Computer Language stacks</vt:lpstr>
      <vt:lpstr>Traditional Compiler vs Modern Compiler</vt:lpstr>
      <vt:lpstr>What is LLVM</vt:lpstr>
      <vt:lpstr>PowerPoint 演示文稿</vt:lpstr>
      <vt:lpstr>Lib base LLVM</vt:lpstr>
      <vt:lpstr>LLVM vs GCC</vt:lpstr>
      <vt:lpstr>What I see the different like this ...</vt:lpstr>
      <vt:lpstr>PowerPoint 演示文稿</vt:lpstr>
      <vt:lpstr>Which compilers do your regularly use?</vt:lpstr>
      <vt:lpstr>LLVM Architecture</vt:lpstr>
      <vt:lpstr>LLVM Architecture</vt:lpstr>
      <vt:lpstr>LLVM Architecture</vt:lpstr>
      <vt:lpstr>Pro's of GCC vs Clang</vt:lpstr>
      <vt:lpstr>Pro's of Clang vs GCC</vt:lpstr>
      <vt:lpstr>How to run…</vt:lpstr>
      <vt:lpstr>PowerPoint 演示文稿</vt:lpstr>
      <vt:lpstr>How to run…</vt:lpstr>
      <vt:lpstr>How to run…</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3758</cp:revision>
  <dcterms:created xsi:type="dcterms:W3CDTF">2015-01-14T10:38:57Z</dcterms:created>
  <dcterms:modified xsi:type="dcterms:W3CDTF">2024-05-10T03:56:50Z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